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72" r:id="rId3"/>
    <p:sldId id="269" r:id="rId4"/>
    <p:sldId id="262" r:id="rId5"/>
    <p:sldId id="257" r:id="rId6"/>
    <p:sldId id="258" r:id="rId7"/>
    <p:sldId id="259" r:id="rId8"/>
    <p:sldId id="261" r:id="rId9"/>
    <p:sldId id="260" r:id="rId10"/>
    <p:sldId id="263" r:id="rId11"/>
    <p:sldId id="274" r:id="rId12"/>
    <p:sldId id="264" r:id="rId13"/>
    <p:sldId id="265" r:id="rId14"/>
    <p:sldId id="266" r:id="rId15"/>
    <p:sldId id="267" r:id="rId16"/>
    <p:sldId id="268" r:id="rId17"/>
    <p:sldId id="271" r:id="rId18"/>
    <p:sldId id="273" r:id="rId19"/>
    <p:sldId id="270" r:id="rId20"/>
    <p:sldId id="276" r:id="rId21"/>
    <p:sldId id="277" r:id="rId22"/>
    <p:sldId id="275" r:id="rId23"/>
    <p:sldId id="279" r:id="rId24"/>
    <p:sldId id="278" r:id="rId25"/>
    <p:sldId id="280"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64" autoAdjust="0"/>
  </p:normalViewPr>
  <p:slideViewPr>
    <p:cSldViewPr>
      <p:cViewPr varScale="1">
        <p:scale>
          <a:sx n="61" d="100"/>
          <a:sy n="61" d="100"/>
        </p:scale>
        <p:origin x="-7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B26289-6AB2-441D-AC8E-1F77929A3BD4}" type="datetimeFigureOut">
              <a:rPr lang="fr-FR" smtClean="0"/>
              <a:t>08/10/2017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6D4DFD-3AD3-4D07-8EA7-44FFC4B4E9FE}" type="slidenum">
              <a:rPr lang="fr-FR" smtClean="0"/>
              <a:t>‹N°›</a:t>
            </a:fld>
            <a:endParaRPr lang="fr-FR"/>
          </a:p>
        </p:txBody>
      </p:sp>
    </p:spTree>
    <p:extLst>
      <p:ext uri="{BB962C8B-B14F-4D97-AF65-F5344CB8AC3E}">
        <p14:creationId xmlns:p14="http://schemas.microsoft.com/office/powerpoint/2010/main" val="1432564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douanier corrompu, p.97-98</a:t>
            </a:r>
            <a:endParaRPr lang="fr-FR" dirty="0"/>
          </a:p>
        </p:txBody>
      </p:sp>
      <p:sp>
        <p:nvSpPr>
          <p:cNvPr id="4" name="Espace réservé du numéro de diapositive 3"/>
          <p:cNvSpPr>
            <a:spLocks noGrp="1"/>
          </p:cNvSpPr>
          <p:nvPr>
            <p:ph type="sldNum" sz="quarter" idx="10"/>
          </p:nvPr>
        </p:nvSpPr>
        <p:spPr/>
        <p:txBody>
          <a:bodyPr/>
          <a:lstStyle/>
          <a:p>
            <a:fld id="{016D4DFD-3AD3-4D07-8EA7-44FFC4B4E9FE}" type="slidenum">
              <a:rPr lang="fr-FR" smtClean="0"/>
              <a:t>14</a:t>
            </a:fld>
            <a:endParaRPr lang="fr-FR"/>
          </a:p>
        </p:txBody>
      </p:sp>
    </p:spTree>
    <p:extLst>
      <p:ext uri="{BB962C8B-B14F-4D97-AF65-F5344CB8AC3E}">
        <p14:creationId xmlns:p14="http://schemas.microsoft.com/office/powerpoint/2010/main" val="1059771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57473819-3357-4819-8FB9-EDDA4BAF77D8}" type="datetime1">
              <a:rPr lang="fr-FR" smtClean="0"/>
              <a:t>08/10/2017</a:t>
            </a:fld>
            <a:endParaRPr lang="fr-FR"/>
          </a:p>
        </p:txBody>
      </p:sp>
      <p:sp>
        <p:nvSpPr>
          <p:cNvPr id="17" name="Espace réservé du pied de page 16"/>
          <p:cNvSpPr>
            <a:spLocks noGrp="1"/>
          </p:cNvSpPr>
          <p:nvPr>
            <p:ph type="ftr" sz="quarter" idx="11"/>
          </p:nvPr>
        </p:nvSpPr>
        <p:spPr/>
        <p:txBody>
          <a:bodyPr/>
          <a:lstStyle>
            <a:extLst/>
          </a:lstStyle>
          <a:p>
            <a:r>
              <a:rPr lang="fr-FR" smtClean="0"/>
              <a:t>Production des savoirs et écrits personnels à l’époque coloniale - Bordeaux 6.10.2017</a:t>
            </a:r>
            <a:endParaRPr lang="fr-FR"/>
          </a:p>
        </p:txBody>
      </p:sp>
      <p:sp>
        <p:nvSpPr>
          <p:cNvPr id="29" name="Espace réservé du numéro de diapositive 28"/>
          <p:cNvSpPr>
            <a:spLocks noGrp="1"/>
          </p:cNvSpPr>
          <p:nvPr>
            <p:ph type="sldNum" sz="quarter" idx="12"/>
          </p:nvPr>
        </p:nvSpPr>
        <p:spPr/>
        <p:txBody>
          <a:bodyPr/>
          <a:lstStyle>
            <a:extLst/>
          </a:lstStyle>
          <a:p>
            <a:fld id="{5905946F-C120-4A2E-88E5-6B36D79A58FD}"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Modifiez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317146C-CDF6-4EEF-AC27-F93804F7BAB9}" type="datetime1">
              <a:rPr lang="fr-FR" smtClean="0"/>
              <a:t>08/10/2017</a:t>
            </a:fld>
            <a:endParaRPr lang="fr-FR"/>
          </a:p>
        </p:txBody>
      </p:sp>
      <p:sp>
        <p:nvSpPr>
          <p:cNvPr id="5" name="Espace réservé du pied de page 4"/>
          <p:cNvSpPr>
            <a:spLocks noGrp="1"/>
          </p:cNvSpPr>
          <p:nvPr>
            <p:ph type="ftr" sz="quarter" idx="11"/>
          </p:nvPr>
        </p:nvSpPr>
        <p:spPr/>
        <p:txBody>
          <a:bodyPr/>
          <a:lstStyle>
            <a:extLst/>
          </a:lstStyle>
          <a:p>
            <a:r>
              <a:rPr lang="fr-FR" smtClean="0"/>
              <a:t>Production des savoirs et écrits personnels à l’époque coloniale - Bordeaux 6.10.2017</a:t>
            </a:r>
            <a:endParaRPr lang="fr-FR"/>
          </a:p>
        </p:txBody>
      </p:sp>
      <p:sp>
        <p:nvSpPr>
          <p:cNvPr id="6" name="Espace réservé du numéro de diapositive 5"/>
          <p:cNvSpPr>
            <a:spLocks noGrp="1"/>
          </p:cNvSpPr>
          <p:nvPr>
            <p:ph type="sldNum" sz="quarter" idx="12"/>
          </p:nvPr>
        </p:nvSpPr>
        <p:spPr/>
        <p:txBody>
          <a:bodyPr/>
          <a:lstStyle>
            <a:extLst/>
          </a:lstStyle>
          <a:p>
            <a:fld id="{5905946F-C120-4A2E-88E5-6B36D79A58F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27C33D2-C0C5-489A-B698-5115E99AC327}" type="datetime1">
              <a:rPr lang="fr-FR" smtClean="0"/>
              <a:t>08/10/2017</a:t>
            </a:fld>
            <a:endParaRPr lang="fr-FR"/>
          </a:p>
        </p:txBody>
      </p:sp>
      <p:sp>
        <p:nvSpPr>
          <p:cNvPr id="5" name="Espace réservé du pied de page 4"/>
          <p:cNvSpPr>
            <a:spLocks noGrp="1"/>
          </p:cNvSpPr>
          <p:nvPr>
            <p:ph type="ftr" sz="quarter" idx="11"/>
          </p:nvPr>
        </p:nvSpPr>
        <p:spPr/>
        <p:txBody>
          <a:bodyPr/>
          <a:lstStyle>
            <a:extLst/>
          </a:lstStyle>
          <a:p>
            <a:r>
              <a:rPr lang="fr-FR" smtClean="0"/>
              <a:t>Production des savoirs et écrits personnels à l’époque coloniale - Bordeaux 6.10.2017</a:t>
            </a:r>
            <a:endParaRPr lang="fr-FR"/>
          </a:p>
        </p:txBody>
      </p:sp>
      <p:sp>
        <p:nvSpPr>
          <p:cNvPr id="6" name="Espace réservé du numéro de diapositive 5"/>
          <p:cNvSpPr>
            <a:spLocks noGrp="1"/>
          </p:cNvSpPr>
          <p:nvPr>
            <p:ph type="sldNum" sz="quarter" idx="12"/>
          </p:nvPr>
        </p:nvSpPr>
        <p:spPr/>
        <p:txBody>
          <a:bodyPr/>
          <a:lstStyle>
            <a:extLst/>
          </a:lstStyle>
          <a:p>
            <a:fld id="{5905946F-C120-4A2E-88E5-6B36D79A58F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02F8AF1-0A92-42AD-9FC9-617F8E4BAD38}" type="datetime1">
              <a:rPr lang="fr-FR" smtClean="0"/>
              <a:t>08/10/2017</a:t>
            </a:fld>
            <a:endParaRPr lang="fr-FR"/>
          </a:p>
        </p:txBody>
      </p:sp>
      <p:sp>
        <p:nvSpPr>
          <p:cNvPr id="5" name="Espace réservé du pied de page 4"/>
          <p:cNvSpPr>
            <a:spLocks noGrp="1"/>
          </p:cNvSpPr>
          <p:nvPr>
            <p:ph type="ftr" sz="quarter" idx="11"/>
          </p:nvPr>
        </p:nvSpPr>
        <p:spPr/>
        <p:txBody>
          <a:bodyPr/>
          <a:lstStyle>
            <a:extLst/>
          </a:lstStyle>
          <a:p>
            <a:r>
              <a:rPr lang="fr-FR" smtClean="0"/>
              <a:t>Production des savoirs et écrits personnels à l’époque coloniale - Bordeaux 6.10.2017</a:t>
            </a:r>
            <a:endParaRPr lang="fr-FR"/>
          </a:p>
        </p:txBody>
      </p:sp>
      <p:sp>
        <p:nvSpPr>
          <p:cNvPr id="6" name="Espace réservé du numéro de diapositive 5"/>
          <p:cNvSpPr>
            <a:spLocks noGrp="1"/>
          </p:cNvSpPr>
          <p:nvPr>
            <p:ph type="sldNum" sz="quarter" idx="12"/>
          </p:nvPr>
        </p:nvSpPr>
        <p:spPr/>
        <p:txBody>
          <a:bodyPr/>
          <a:lstStyle>
            <a:extLst/>
          </a:lstStyle>
          <a:p>
            <a:fld id="{5905946F-C120-4A2E-88E5-6B36D79A58F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80F3ABF3-E311-46D2-AA2B-C8BD5C3B810B}" type="datetime1">
              <a:rPr lang="fr-FR" smtClean="0"/>
              <a:t>08/10/2017</a:t>
            </a:fld>
            <a:endParaRPr lang="fr-FR"/>
          </a:p>
        </p:txBody>
      </p:sp>
      <p:sp>
        <p:nvSpPr>
          <p:cNvPr id="5" name="Espace réservé du pied de page 4"/>
          <p:cNvSpPr>
            <a:spLocks noGrp="1"/>
          </p:cNvSpPr>
          <p:nvPr>
            <p:ph type="ftr" sz="quarter" idx="11"/>
          </p:nvPr>
        </p:nvSpPr>
        <p:spPr/>
        <p:txBody>
          <a:bodyPr/>
          <a:lstStyle>
            <a:extLst/>
          </a:lstStyle>
          <a:p>
            <a:r>
              <a:rPr lang="fr-FR" smtClean="0"/>
              <a:t>Production des savoirs et écrits personnels à l’époque coloniale - Bordeaux 6.10.2017</a:t>
            </a:r>
            <a:endParaRPr lang="fr-FR"/>
          </a:p>
        </p:txBody>
      </p:sp>
      <p:sp>
        <p:nvSpPr>
          <p:cNvPr id="6" name="Espace réservé du numéro de diapositive 5"/>
          <p:cNvSpPr>
            <a:spLocks noGrp="1"/>
          </p:cNvSpPr>
          <p:nvPr>
            <p:ph type="sldNum" sz="quarter" idx="12"/>
          </p:nvPr>
        </p:nvSpPr>
        <p:spPr/>
        <p:txBody>
          <a:bodyPr/>
          <a:lstStyle>
            <a:extLst/>
          </a:lstStyle>
          <a:p>
            <a:fld id="{5905946F-C120-4A2E-88E5-6B36D79A58FD}"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Modifiez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675F847-013F-41F7-9B35-AA46647C95BD}" type="datetime1">
              <a:rPr lang="fr-FR" smtClean="0"/>
              <a:t>08/10/2017</a:t>
            </a:fld>
            <a:endParaRPr lang="fr-FR"/>
          </a:p>
        </p:txBody>
      </p:sp>
      <p:sp>
        <p:nvSpPr>
          <p:cNvPr id="6" name="Espace réservé du pied de page 5"/>
          <p:cNvSpPr>
            <a:spLocks noGrp="1"/>
          </p:cNvSpPr>
          <p:nvPr>
            <p:ph type="ftr" sz="quarter" idx="11"/>
          </p:nvPr>
        </p:nvSpPr>
        <p:spPr/>
        <p:txBody>
          <a:bodyPr/>
          <a:lstStyle>
            <a:extLst/>
          </a:lstStyle>
          <a:p>
            <a:r>
              <a:rPr lang="fr-FR" smtClean="0"/>
              <a:t>Production des savoirs et écrits personnels à l’époque coloniale - Bordeaux 6.10.2017</a:t>
            </a:r>
            <a:endParaRPr lang="fr-FR"/>
          </a:p>
        </p:txBody>
      </p:sp>
      <p:sp>
        <p:nvSpPr>
          <p:cNvPr id="7" name="Espace réservé du numéro de diapositive 6"/>
          <p:cNvSpPr>
            <a:spLocks noGrp="1"/>
          </p:cNvSpPr>
          <p:nvPr>
            <p:ph type="sldNum" sz="quarter" idx="12"/>
          </p:nvPr>
        </p:nvSpPr>
        <p:spPr/>
        <p:txBody>
          <a:bodyPr/>
          <a:lstStyle>
            <a:extLst/>
          </a:lstStyle>
          <a:p>
            <a:fld id="{5905946F-C120-4A2E-88E5-6B36D79A58F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FB119EEF-F6DA-419C-BE5A-F70F96D0A6C5}" type="datetime1">
              <a:rPr lang="fr-FR" smtClean="0"/>
              <a:t>08/10/2017</a:t>
            </a:fld>
            <a:endParaRPr lang="fr-FR"/>
          </a:p>
        </p:txBody>
      </p:sp>
      <p:sp>
        <p:nvSpPr>
          <p:cNvPr id="8" name="Espace réservé du pied de page 7"/>
          <p:cNvSpPr>
            <a:spLocks noGrp="1"/>
          </p:cNvSpPr>
          <p:nvPr>
            <p:ph type="ftr" sz="quarter" idx="11"/>
          </p:nvPr>
        </p:nvSpPr>
        <p:spPr/>
        <p:txBody>
          <a:bodyPr/>
          <a:lstStyle>
            <a:extLst/>
          </a:lstStyle>
          <a:p>
            <a:r>
              <a:rPr lang="fr-FR" smtClean="0"/>
              <a:t>Production des savoirs et écrits personnels à l’époque coloniale - Bordeaux 6.10.2017</a:t>
            </a:r>
            <a:endParaRPr lang="fr-FR"/>
          </a:p>
        </p:txBody>
      </p:sp>
      <p:sp>
        <p:nvSpPr>
          <p:cNvPr id="9" name="Espace réservé du numéro de diapositive 8"/>
          <p:cNvSpPr>
            <a:spLocks noGrp="1"/>
          </p:cNvSpPr>
          <p:nvPr>
            <p:ph type="sldNum" sz="quarter" idx="12"/>
          </p:nvPr>
        </p:nvSpPr>
        <p:spPr/>
        <p:txBody>
          <a:bodyPr/>
          <a:lstStyle>
            <a:extLst/>
          </a:lstStyle>
          <a:p>
            <a:fld id="{5905946F-C120-4A2E-88E5-6B36D79A58FD}"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45D65BF7-3530-4E22-BC06-EF5B6AED9A98}" type="datetime1">
              <a:rPr lang="fr-FR" smtClean="0"/>
              <a:t>08/10/2017</a:t>
            </a:fld>
            <a:endParaRPr lang="fr-FR"/>
          </a:p>
        </p:txBody>
      </p:sp>
      <p:sp>
        <p:nvSpPr>
          <p:cNvPr id="4" name="Espace réservé du pied de page 3"/>
          <p:cNvSpPr>
            <a:spLocks noGrp="1"/>
          </p:cNvSpPr>
          <p:nvPr>
            <p:ph type="ftr" sz="quarter" idx="11"/>
          </p:nvPr>
        </p:nvSpPr>
        <p:spPr/>
        <p:txBody>
          <a:bodyPr/>
          <a:lstStyle>
            <a:extLst/>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extLst/>
          </a:lstStyle>
          <a:p>
            <a:fld id="{5905946F-C120-4A2E-88E5-6B36D79A58F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3426D5DC-5A77-4A52-B1FD-DE1E29F4C6E3}" type="datetime1">
              <a:rPr lang="fr-FR" smtClean="0"/>
              <a:t>08/10/2017</a:t>
            </a:fld>
            <a:endParaRPr lang="fr-FR"/>
          </a:p>
        </p:txBody>
      </p:sp>
      <p:sp>
        <p:nvSpPr>
          <p:cNvPr id="3" name="Espace réservé du pied de page 2"/>
          <p:cNvSpPr>
            <a:spLocks noGrp="1"/>
          </p:cNvSpPr>
          <p:nvPr>
            <p:ph type="ftr" sz="quarter" idx="11"/>
          </p:nvPr>
        </p:nvSpPr>
        <p:spPr/>
        <p:txBody>
          <a:bodyPr/>
          <a:lstStyle>
            <a:extLst/>
          </a:lstStyle>
          <a:p>
            <a:r>
              <a:rPr lang="fr-FR" smtClean="0"/>
              <a:t>Production des savoirs et écrits personnels à l’époque coloniale - Bordeaux 6.10.2017</a:t>
            </a:r>
            <a:endParaRPr lang="fr-FR"/>
          </a:p>
        </p:txBody>
      </p:sp>
      <p:sp>
        <p:nvSpPr>
          <p:cNvPr id="4" name="Espace réservé du numéro de diapositive 3"/>
          <p:cNvSpPr>
            <a:spLocks noGrp="1"/>
          </p:cNvSpPr>
          <p:nvPr>
            <p:ph type="sldNum" sz="quarter" idx="12"/>
          </p:nvPr>
        </p:nvSpPr>
        <p:spPr/>
        <p:txBody>
          <a:bodyPr/>
          <a:lstStyle>
            <a:extLst/>
          </a:lstStyle>
          <a:p>
            <a:fld id="{5905946F-C120-4A2E-88E5-6B36D79A58F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1549A3E-C3AB-481F-A278-AD6D3C8680B6}" type="datetime1">
              <a:rPr lang="fr-FR" smtClean="0"/>
              <a:t>08/10/2017</a:t>
            </a:fld>
            <a:endParaRPr lang="fr-FR"/>
          </a:p>
        </p:txBody>
      </p:sp>
      <p:sp>
        <p:nvSpPr>
          <p:cNvPr id="6" name="Espace réservé du pied de page 5"/>
          <p:cNvSpPr>
            <a:spLocks noGrp="1"/>
          </p:cNvSpPr>
          <p:nvPr>
            <p:ph type="ftr" sz="quarter" idx="11"/>
          </p:nvPr>
        </p:nvSpPr>
        <p:spPr/>
        <p:txBody>
          <a:bodyPr/>
          <a:lstStyle>
            <a:extLst/>
          </a:lstStyle>
          <a:p>
            <a:r>
              <a:rPr lang="fr-FR" smtClean="0"/>
              <a:t>Production des savoirs et écrits personnels à l’époque coloniale - Bordeaux 6.10.2017</a:t>
            </a:r>
            <a:endParaRPr lang="fr-FR"/>
          </a:p>
        </p:txBody>
      </p:sp>
      <p:sp>
        <p:nvSpPr>
          <p:cNvPr id="7" name="Espace réservé du numéro de diapositive 6"/>
          <p:cNvSpPr>
            <a:spLocks noGrp="1"/>
          </p:cNvSpPr>
          <p:nvPr>
            <p:ph type="sldNum" sz="quarter" idx="12"/>
          </p:nvPr>
        </p:nvSpPr>
        <p:spPr/>
        <p:txBody>
          <a:bodyPr/>
          <a:lstStyle>
            <a:extLst/>
          </a:lstStyle>
          <a:p>
            <a:fld id="{5905946F-C120-4A2E-88E5-6B36D79A58F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15001BE9-8597-4F0B-9237-54F1BA124867}" type="datetime1">
              <a:rPr lang="fr-FR" smtClean="0"/>
              <a:t>08/10/2017</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r>
              <a:rPr lang="fr-FR" smtClean="0"/>
              <a:t>Production des savoirs et écrits personnels à l’époque coloniale - Bordeaux 6.10.2017</a:t>
            </a:r>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5905946F-C120-4A2E-88E5-6B36D79A58F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E428411-DE0C-4FA7-84F5-C8610C31AE80}" type="datetime1">
              <a:rPr lang="fr-FR" smtClean="0"/>
              <a:t>08/10/2017</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fr-FR" smtClean="0"/>
              <a:t>Production des savoirs et écrits personnels à l’époque coloniale - Bordeaux 6.10.2017</a:t>
            </a:r>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905946F-C120-4A2E-88E5-6B36D79A58FD}"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1</a:t>
            </a:fld>
            <a:endParaRPr lang="fr-FR"/>
          </a:p>
        </p:txBody>
      </p:sp>
      <p:sp>
        <p:nvSpPr>
          <p:cNvPr id="2" name="Titre 1"/>
          <p:cNvSpPr>
            <a:spLocks noGrp="1"/>
          </p:cNvSpPr>
          <p:nvPr>
            <p:ph type="ctrTitle"/>
          </p:nvPr>
        </p:nvSpPr>
        <p:spPr>
          <a:xfrm>
            <a:off x="1259632" y="533400"/>
            <a:ext cx="7560840" cy="4983832"/>
          </a:xfrm>
        </p:spPr>
        <p:txBody>
          <a:bodyPr/>
          <a:lstStyle/>
          <a:p>
            <a:r>
              <a:rPr lang="fr-FR" sz="4400" dirty="0"/>
              <a:t>Les transes </a:t>
            </a:r>
            <a:r>
              <a:rPr lang="fr-FR" sz="4400" dirty="0" smtClean="0"/>
              <a:t>d’un </a:t>
            </a:r>
            <a:r>
              <a:rPr lang="fr-FR" sz="4400" dirty="0"/>
              <a:t>sujet problématique : </a:t>
            </a:r>
            <a:r>
              <a:rPr lang="fr-FR" sz="4400" dirty="0" smtClean="0"/>
              <a:t/>
            </a:r>
            <a:br>
              <a:rPr lang="fr-FR" sz="4400" dirty="0" smtClean="0"/>
            </a:br>
            <a:r>
              <a:rPr lang="fr-FR" sz="4400" dirty="0" err="1" smtClean="0"/>
              <a:t>Saverio</a:t>
            </a:r>
            <a:r>
              <a:rPr lang="fr-FR" sz="4400" dirty="0" smtClean="0"/>
              <a:t> </a:t>
            </a:r>
            <a:r>
              <a:rPr lang="fr-FR" sz="4400" dirty="0" err="1"/>
              <a:t>Nayigiziki</a:t>
            </a:r>
            <a:r>
              <a:rPr lang="fr-FR" sz="4400" dirty="0"/>
              <a:t> ou l’invention méconnue de l’autobiographie en Afrique centrale</a:t>
            </a:r>
          </a:p>
        </p:txBody>
      </p:sp>
      <p:sp>
        <p:nvSpPr>
          <p:cNvPr id="3" name="Sous-titre 2"/>
          <p:cNvSpPr>
            <a:spLocks noGrp="1"/>
          </p:cNvSpPr>
          <p:nvPr>
            <p:ph type="subTitle" idx="1"/>
          </p:nvPr>
        </p:nvSpPr>
        <p:spPr>
          <a:xfrm>
            <a:off x="3347864" y="5733256"/>
            <a:ext cx="5114778" cy="648072"/>
          </a:xfrm>
        </p:spPr>
        <p:txBody>
          <a:bodyPr/>
          <a:lstStyle/>
          <a:p>
            <a:pPr algn="r"/>
            <a:r>
              <a:rPr lang="fr-FR" dirty="0" smtClean="0"/>
              <a:t>Pierre Halen – Université de Lorraine</a:t>
            </a:r>
            <a:endParaRPr lang="fr-FR" dirty="0"/>
          </a:p>
        </p:txBody>
      </p:sp>
    </p:spTree>
    <p:extLst>
      <p:ext uri="{BB962C8B-B14F-4D97-AF65-F5344CB8AC3E}">
        <p14:creationId xmlns:p14="http://schemas.microsoft.com/office/powerpoint/2010/main" val="531781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10</a:t>
            </a:fld>
            <a:endParaRPr lang="fr-FR"/>
          </a:p>
        </p:txBody>
      </p:sp>
      <p:sp>
        <p:nvSpPr>
          <p:cNvPr id="2" name="Titre 1"/>
          <p:cNvSpPr>
            <a:spLocks noGrp="1"/>
          </p:cNvSpPr>
          <p:nvPr>
            <p:ph type="ctrTitle"/>
          </p:nvPr>
        </p:nvSpPr>
        <p:spPr>
          <a:xfrm>
            <a:off x="998756" y="7029400"/>
            <a:ext cx="8136904" cy="1455440"/>
          </a:xfrm>
        </p:spPr>
        <p:txBody>
          <a:bodyPr/>
          <a:lstStyle/>
          <a:p>
            <a:endParaRPr lang="fr-FR" sz="4400" dirty="0"/>
          </a:p>
        </p:txBody>
      </p:sp>
      <p:sp>
        <p:nvSpPr>
          <p:cNvPr id="3" name="Sous-titre 2"/>
          <p:cNvSpPr>
            <a:spLocks noGrp="1"/>
          </p:cNvSpPr>
          <p:nvPr>
            <p:ph type="subTitle" idx="1"/>
          </p:nvPr>
        </p:nvSpPr>
        <p:spPr>
          <a:xfrm>
            <a:off x="539552" y="260648"/>
            <a:ext cx="8352928" cy="5976664"/>
          </a:xfrm>
        </p:spPr>
        <p:txBody>
          <a:bodyPr>
            <a:normAutofit/>
          </a:bodyPr>
          <a:lstStyle/>
          <a:p>
            <a:r>
              <a:rPr lang="fr-FR" sz="2600" i="1" dirty="0" smtClean="0">
                <a:solidFill>
                  <a:schemeClr val="accent2">
                    <a:lumMod val="40000"/>
                    <a:lumOff val="60000"/>
                  </a:schemeClr>
                </a:solidFill>
              </a:rPr>
              <a:t>Problèmes historiques :</a:t>
            </a:r>
          </a:p>
          <a:p>
            <a:pPr marL="457200" indent="-457200">
              <a:buFont typeface="Arial" pitchFamily="34" charset="0"/>
              <a:buChar char="•"/>
            </a:pPr>
            <a:r>
              <a:rPr lang="fr-FR" sz="2600" i="1" dirty="0" smtClean="0">
                <a:solidFill>
                  <a:schemeClr val="accent2">
                    <a:lumMod val="40000"/>
                    <a:lumOff val="60000"/>
                  </a:schemeClr>
                </a:solidFill>
              </a:rPr>
              <a:t>Genèse </a:t>
            </a:r>
            <a:r>
              <a:rPr lang="fr-FR" sz="2600" i="1" dirty="0">
                <a:solidFill>
                  <a:schemeClr val="accent2">
                    <a:lumMod val="40000"/>
                    <a:lumOff val="60000"/>
                  </a:schemeClr>
                </a:solidFill>
              </a:rPr>
              <a:t>et réception primaire : beaucoup d’inconnues</a:t>
            </a:r>
          </a:p>
          <a:p>
            <a:pPr marL="457200" indent="-457200">
              <a:buFont typeface="Arial" pitchFamily="34" charset="0"/>
              <a:buChar char="•"/>
            </a:pPr>
            <a:r>
              <a:rPr lang="fr-FR" sz="2600" i="1" dirty="0" smtClean="0">
                <a:solidFill>
                  <a:schemeClr val="accent2">
                    <a:lumMod val="40000"/>
                    <a:lumOff val="60000"/>
                  </a:schemeClr>
                </a:solidFill>
              </a:rPr>
              <a:t>La </a:t>
            </a:r>
            <a:r>
              <a:rPr lang="fr-FR" sz="2600" i="1" dirty="0">
                <a:solidFill>
                  <a:schemeClr val="accent2">
                    <a:lumMod val="40000"/>
                    <a:lumOff val="60000"/>
                  </a:schemeClr>
                </a:solidFill>
              </a:rPr>
              <a:t>postérité </a:t>
            </a:r>
            <a:r>
              <a:rPr lang="fr-FR" sz="2600" i="1" dirty="0" smtClean="0">
                <a:solidFill>
                  <a:schemeClr val="accent2">
                    <a:lumMod val="40000"/>
                    <a:lumOff val="60000"/>
                  </a:schemeClr>
                </a:solidFill>
              </a:rPr>
              <a:t>(réception</a:t>
            </a:r>
            <a:r>
              <a:rPr lang="fr-FR" sz="2600" i="1" dirty="0">
                <a:solidFill>
                  <a:schemeClr val="accent2">
                    <a:lumMod val="40000"/>
                    <a:lumOff val="60000"/>
                  </a:schemeClr>
                </a:solidFill>
              </a:rPr>
              <a:t>, </a:t>
            </a:r>
            <a:r>
              <a:rPr lang="fr-FR" sz="2600" i="1" dirty="0" smtClean="0">
                <a:solidFill>
                  <a:schemeClr val="accent2">
                    <a:lumMod val="40000"/>
                    <a:lumOff val="60000"/>
                  </a:schemeClr>
                </a:solidFill>
              </a:rPr>
              <a:t>lectorat - national, international)</a:t>
            </a:r>
            <a:endParaRPr lang="fr-FR" sz="2600" i="1" dirty="0">
              <a:solidFill>
                <a:schemeClr val="accent2">
                  <a:lumMod val="40000"/>
                  <a:lumOff val="60000"/>
                </a:schemeClr>
              </a:solidFill>
            </a:endParaRPr>
          </a:p>
          <a:p>
            <a:endParaRPr lang="fr-FR" sz="2600" i="1" dirty="0" smtClean="0">
              <a:solidFill>
                <a:schemeClr val="accent2">
                  <a:lumMod val="40000"/>
                  <a:lumOff val="60000"/>
                </a:schemeClr>
              </a:solidFill>
            </a:endParaRPr>
          </a:p>
          <a:p>
            <a:r>
              <a:rPr lang="fr-FR" sz="2600" i="1" dirty="0" smtClean="0">
                <a:solidFill>
                  <a:schemeClr val="accent2">
                    <a:lumMod val="40000"/>
                    <a:lumOff val="60000"/>
                  </a:schemeClr>
                </a:solidFill>
              </a:rPr>
              <a:t>Problèmes littéraires :</a:t>
            </a:r>
            <a:endParaRPr lang="fr-FR" sz="2600" i="1" dirty="0">
              <a:solidFill>
                <a:schemeClr val="accent2">
                  <a:lumMod val="40000"/>
                  <a:lumOff val="60000"/>
                </a:schemeClr>
              </a:solidFill>
            </a:endParaRPr>
          </a:p>
          <a:p>
            <a:pPr marL="457200" indent="-457200">
              <a:buFont typeface="Arial" pitchFamily="34" charset="0"/>
              <a:buChar char="•"/>
            </a:pPr>
            <a:r>
              <a:rPr lang="fr-FR" sz="2600" i="1" dirty="0" smtClean="0">
                <a:solidFill>
                  <a:schemeClr val="accent2">
                    <a:lumMod val="40000"/>
                    <a:lumOff val="60000"/>
                  </a:schemeClr>
                </a:solidFill>
              </a:rPr>
              <a:t>L’analyse littéraire (notamment stylistique, mais aussi narratologique, sociocritique, psychocritique, thématique… et comparatiste : sources, influences) est presque entièrement à faire (mais la thèse, quand même, de J.-P. </a:t>
            </a:r>
            <a:r>
              <a:rPr lang="fr-FR" sz="2600" i="1" dirty="0" err="1" smtClean="0">
                <a:solidFill>
                  <a:schemeClr val="accent2">
                    <a:lumMod val="40000"/>
                    <a:lumOff val="60000"/>
                  </a:schemeClr>
                </a:solidFill>
              </a:rPr>
              <a:t>Kwizera</a:t>
            </a:r>
            <a:r>
              <a:rPr lang="fr-FR" sz="2600" i="1" dirty="0" smtClean="0">
                <a:solidFill>
                  <a:schemeClr val="accent2">
                    <a:lumMod val="40000"/>
                    <a:lumOff val="60000"/>
                  </a:schemeClr>
                </a:solidFill>
              </a:rPr>
              <a:t>)</a:t>
            </a:r>
            <a:endParaRPr lang="fr-FR" sz="2600" i="1" dirty="0">
              <a:solidFill>
                <a:schemeClr val="accent2">
                  <a:lumMod val="40000"/>
                  <a:lumOff val="60000"/>
                </a:schemeClr>
              </a:solidFill>
            </a:endParaRPr>
          </a:p>
          <a:p>
            <a:endParaRPr lang="fr-FR" sz="2600" i="1" dirty="0" smtClean="0">
              <a:solidFill>
                <a:schemeClr val="accent2">
                  <a:lumMod val="40000"/>
                  <a:lumOff val="60000"/>
                </a:schemeClr>
              </a:solidFill>
            </a:endParaRPr>
          </a:p>
          <a:p>
            <a:endParaRPr lang="fr-FR" sz="2600" i="1" dirty="0">
              <a:solidFill>
                <a:schemeClr val="accent2">
                  <a:lumMod val="40000"/>
                  <a:lumOff val="60000"/>
                </a:schemeClr>
              </a:solidFill>
            </a:endParaRPr>
          </a:p>
          <a:p>
            <a:endParaRPr lang="fr-FR" sz="2600" i="1" dirty="0">
              <a:solidFill>
                <a:schemeClr val="accent2">
                  <a:lumMod val="40000"/>
                  <a:lumOff val="60000"/>
                </a:schemeClr>
              </a:solidFill>
            </a:endParaRPr>
          </a:p>
        </p:txBody>
      </p:sp>
    </p:spTree>
    <p:extLst>
      <p:ext uri="{BB962C8B-B14F-4D97-AF65-F5344CB8AC3E}">
        <p14:creationId xmlns:p14="http://schemas.microsoft.com/office/powerpoint/2010/main" val="2725050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11</a:t>
            </a:fld>
            <a:endParaRPr lang="fr-FR"/>
          </a:p>
        </p:txBody>
      </p:sp>
      <p:sp>
        <p:nvSpPr>
          <p:cNvPr id="2" name="Titre 1"/>
          <p:cNvSpPr>
            <a:spLocks noGrp="1"/>
          </p:cNvSpPr>
          <p:nvPr>
            <p:ph type="ctrTitle"/>
          </p:nvPr>
        </p:nvSpPr>
        <p:spPr>
          <a:xfrm>
            <a:off x="998756" y="7029400"/>
            <a:ext cx="8136904" cy="1455440"/>
          </a:xfrm>
        </p:spPr>
        <p:txBody>
          <a:bodyPr/>
          <a:lstStyle/>
          <a:p>
            <a:endParaRPr lang="fr-FR" sz="4400" dirty="0"/>
          </a:p>
        </p:txBody>
      </p:sp>
      <p:sp>
        <p:nvSpPr>
          <p:cNvPr id="3" name="Sous-titre 2"/>
          <p:cNvSpPr>
            <a:spLocks noGrp="1"/>
          </p:cNvSpPr>
          <p:nvPr>
            <p:ph type="subTitle" idx="1"/>
          </p:nvPr>
        </p:nvSpPr>
        <p:spPr>
          <a:xfrm>
            <a:off x="539552" y="260648"/>
            <a:ext cx="8352928" cy="5976664"/>
          </a:xfrm>
        </p:spPr>
        <p:txBody>
          <a:bodyPr>
            <a:normAutofit/>
          </a:bodyPr>
          <a:lstStyle/>
          <a:p>
            <a:endParaRPr lang="fr-FR" sz="2600" i="1" dirty="0">
              <a:solidFill>
                <a:schemeClr val="accent2">
                  <a:lumMod val="40000"/>
                  <a:lumOff val="60000"/>
                </a:schemeClr>
              </a:solidFill>
            </a:endParaRPr>
          </a:p>
          <a:p>
            <a:r>
              <a:rPr lang="fr-FR" sz="3200" i="1" dirty="0" smtClean="0">
                <a:solidFill>
                  <a:schemeClr val="accent2">
                    <a:lumMod val="40000"/>
                    <a:lumOff val="60000"/>
                  </a:schemeClr>
                </a:solidFill>
              </a:rPr>
              <a:t>Pour en rester au </a:t>
            </a:r>
            <a:r>
              <a:rPr lang="fr-FR" sz="3200" i="1" dirty="0">
                <a:solidFill>
                  <a:schemeClr val="accent2">
                    <a:lumMod val="40000"/>
                    <a:lumOff val="60000"/>
                  </a:schemeClr>
                </a:solidFill>
              </a:rPr>
              <a:t>point de vue socio-historique</a:t>
            </a:r>
          </a:p>
          <a:p>
            <a:r>
              <a:rPr lang="fr-FR" sz="3200" i="1" dirty="0" smtClean="0">
                <a:solidFill>
                  <a:schemeClr val="accent2">
                    <a:lumMod val="40000"/>
                    <a:lumOff val="60000"/>
                  </a:schemeClr>
                </a:solidFill>
              </a:rPr>
              <a:t>Quelques extraits pour s’en faire une idée, </a:t>
            </a:r>
          </a:p>
          <a:p>
            <a:endParaRPr lang="fr-FR" sz="3200" i="1" dirty="0" smtClean="0">
              <a:solidFill>
                <a:schemeClr val="accent2">
                  <a:lumMod val="40000"/>
                  <a:lumOff val="60000"/>
                </a:schemeClr>
              </a:solidFill>
            </a:endParaRPr>
          </a:p>
          <a:p>
            <a:pPr marL="514350" indent="-514350">
              <a:buAutoNum type="arabicPeriod"/>
            </a:pPr>
            <a:r>
              <a:rPr lang="fr-FR" sz="3200" i="1" dirty="0" smtClean="0">
                <a:solidFill>
                  <a:schemeClr val="accent2">
                    <a:lumMod val="40000"/>
                    <a:lumOff val="60000"/>
                  </a:schemeClr>
                </a:solidFill>
              </a:rPr>
              <a:t>Le ‘sentiment de la nature’</a:t>
            </a:r>
          </a:p>
          <a:p>
            <a:pPr marL="514350" indent="-514350">
              <a:buAutoNum type="arabicPeriod"/>
            </a:pPr>
            <a:r>
              <a:rPr lang="fr-FR" sz="3200" i="1" dirty="0" smtClean="0">
                <a:solidFill>
                  <a:schemeClr val="accent2">
                    <a:lumMod val="40000"/>
                    <a:lumOff val="60000"/>
                  </a:schemeClr>
                </a:solidFill>
              </a:rPr>
              <a:t>La religiosité </a:t>
            </a:r>
          </a:p>
          <a:p>
            <a:pPr marL="514350" indent="-514350">
              <a:buAutoNum type="arabicPeriod"/>
            </a:pPr>
            <a:r>
              <a:rPr lang="fr-FR" sz="3200" i="1" dirty="0" smtClean="0">
                <a:solidFill>
                  <a:schemeClr val="accent2">
                    <a:lumMod val="40000"/>
                    <a:lumOff val="60000"/>
                  </a:schemeClr>
                </a:solidFill>
              </a:rPr>
              <a:t>Les autorités… de l’</a:t>
            </a:r>
            <a:r>
              <a:rPr lang="fr-FR" sz="3200" i="1" dirty="0" err="1" smtClean="0">
                <a:solidFill>
                  <a:schemeClr val="accent2">
                    <a:lumMod val="40000"/>
                    <a:lumOff val="60000"/>
                  </a:schemeClr>
                </a:solidFill>
              </a:rPr>
              <a:t>Etat</a:t>
            </a:r>
            <a:endParaRPr lang="fr-FR" sz="3200" i="1" dirty="0" smtClean="0">
              <a:solidFill>
                <a:schemeClr val="accent2">
                  <a:lumMod val="40000"/>
                  <a:lumOff val="60000"/>
                </a:schemeClr>
              </a:solidFill>
            </a:endParaRPr>
          </a:p>
          <a:p>
            <a:pPr marL="514350" indent="-514350">
              <a:buAutoNum type="arabicPeriod"/>
            </a:pPr>
            <a:r>
              <a:rPr lang="fr-FR" sz="3200" i="1" dirty="0" smtClean="0">
                <a:solidFill>
                  <a:schemeClr val="accent2">
                    <a:lumMod val="40000"/>
                    <a:lumOff val="60000"/>
                  </a:schemeClr>
                </a:solidFill>
              </a:rPr>
              <a:t>La patrie</a:t>
            </a:r>
          </a:p>
          <a:p>
            <a:pPr marL="514350" indent="-514350">
              <a:buAutoNum type="arabicPeriod"/>
            </a:pPr>
            <a:r>
              <a:rPr lang="fr-FR" sz="3200" i="1" dirty="0" smtClean="0">
                <a:solidFill>
                  <a:schemeClr val="accent2">
                    <a:lumMod val="40000"/>
                    <a:lumOff val="60000"/>
                  </a:schemeClr>
                </a:solidFill>
              </a:rPr>
              <a:t>L’inventaire du pays</a:t>
            </a:r>
          </a:p>
          <a:p>
            <a:pPr marL="514350" indent="-514350">
              <a:buAutoNum type="arabicPeriod"/>
            </a:pPr>
            <a:r>
              <a:rPr lang="fr-FR" sz="3200" i="1" dirty="0" smtClean="0">
                <a:solidFill>
                  <a:schemeClr val="accent2">
                    <a:lumMod val="40000"/>
                    <a:lumOff val="60000"/>
                  </a:schemeClr>
                </a:solidFill>
              </a:rPr>
              <a:t>L’analyse sociale (1)(2)</a:t>
            </a:r>
          </a:p>
          <a:p>
            <a:endParaRPr lang="fr-FR" sz="2600" i="1" dirty="0">
              <a:solidFill>
                <a:schemeClr val="accent2">
                  <a:lumMod val="40000"/>
                  <a:lumOff val="60000"/>
                </a:schemeClr>
              </a:solidFill>
            </a:endParaRPr>
          </a:p>
        </p:txBody>
      </p:sp>
    </p:spTree>
    <p:extLst>
      <p:ext uri="{BB962C8B-B14F-4D97-AF65-F5344CB8AC3E}">
        <p14:creationId xmlns:p14="http://schemas.microsoft.com/office/powerpoint/2010/main" val="3421979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‘sentiment de la nature’</a:t>
            </a:r>
            <a:endParaRPr lang="fr-FR" dirty="0"/>
          </a:p>
        </p:txBody>
      </p:sp>
      <p:sp>
        <p:nvSpPr>
          <p:cNvPr id="3" name="Espace réservé du contenu 2"/>
          <p:cNvSpPr>
            <a:spLocks noGrp="1"/>
          </p:cNvSpPr>
          <p:nvPr>
            <p:ph idx="1"/>
          </p:nvPr>
        </p:nvSpPr>
        <p:spPr>
          <a:xfrm>
            <a:off x="827584" y="1340768"/>
            <a:ext cx="7848872" cy="5040560"/>
          </a:xfrm>
        </p:spPr>
        <p:txBody>
          <a:bodyPr>
            <a:normAutofit fontScale="70000" lnSpcReduction="20000"/>
          </a:bodyPr>
          <a:lstStyle/>
          <a:p>
            <a:pPr indent="342900" algn="just">
              <a:spcBef>
                <a:spcPts val="0"/>
              </a:spcBef>
              <a:spcAft>
                <a:spcPts val="600"/>
              </a:spcAft>
            </a:pPr>
            <a:r>
              <a:rPr lang="fr-FR" dirty="0" smtClean="0"/>
              <a:t>§ Vite le jour naissant a fini de balayer la nuit. Les choses, les maisons, les collines, les arbres, débarrassés des ténèbres, reprennent leurs formes, leurs dimensions normales. Éperdument, les oiseaux chantent, comme venant d ’échapper à un cataclysme. Le ciel, qui fut si terrible et lourd la nuit, revêt maintenant le plus clair de ses manteaux, frangé à l’Est par le rougeoiement d’une aurore fuyante. Et mon cœur, amant de la nature, sensible à toute poésie, goûte à peine à tant de beauté qui le blesse et ajoute à ses souffrances</a:t>
            </a:r>
            <a:r>
              <a:rPr lang="fr-FR" dirty="0" smtClean="0"/>
              <a:t>.</a:t>
            </a:r>
          </a:p>
          <a:p>
            <a:pPr indent="342900" algn="just">
              <a:spcBef>
                <a:spcPts val="0"/>
              </a:spcBef>
              <a:spcAft>
                <a:spcPts val="600"/>
              </a:spcAft>
            </a:pPr>
            <a:r>
              <a:rPr lang="fr-FR" dirty="0" smtClean="0"/>
              <a:t> </a:t>
            </a:r>
            <a:r>
              <a:rPr lang="fr-FR" dirty="0" smtClean="0"/>
              <a:t>§ </a:t>
            </a:r>
            <a:r>
              <a:rPr lang="fr-FR" dirty="0"/>
              <a:t>En </a:t>
            </a:r>
            <a:r>
              <a:rPr lang="fr-FR" dirty="0" smtClean="0"/>
              <a:t>ce lendemain radieux d’une nuit orageuse, toute clarté me brûle les yeux, la musique diverse e t innocente des oiseaux m’injurie les oreilles, mon cœur est bourré d’inquiétude, trituré ; mon pauvre cœur, devenu comme un chaos de ténèbres où le jour ne daigne plus se lever. Je voudrais ne rien voir, ne rien entendre, ne rien sentir, ne rien penser. Ce destin inexorable, où donc m’entraîne-t-il ? § (122)</a:t>
            </a:r>
            <a:endParaRPr lang="fr-FR" dirty="0"/>
          </a:p>
        </p:txBody>
      </p:sp>
      <p:sp>
        <p:nvSpPr>
          <p:cNvPr id="4" name="Espace réservé du pied de page 3"/>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12</a:t>
            </a:fld>
            <a:endParaRPr lang="fr-FR"/>
          </a:p>
        </p:txBody>
      </p:sp>
    </p:spTree>
    <p:extLst>
      <p:ext uri="{BB962C8B-B14F-4D97-AF65-F5344CB8AC3E}">
        <p14:creationId xmlns:p14="http://schemas.microsoft.com/office/powerpoint/2010/main" val="2889153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religiosité</a:t>
            </a:r>
            <a:endParaRPr lang="fr-FR" dirty="0"/>
          </a:p>
        </p:txBody>
      </p:sp>
      <p:sp>
        <p:nvSpPr>
          <p:cNvPr id="3" name="Espace réservé du contenu 2"/>
          <p:cNvSpPr>
            <a:spLocks noGrp="1"/>
          </p:cNvSpPr>
          <p:nvPr>
            <p:ph idx="1"/>
          </p:nvPr>
        </p:nvSpPr>
        <p:spPr>
          <a:xfrm>
            <a:off x="827584" y="1340768"/>
            <a:ext cx="7772400" cy="4572000"/>
          </a:xfrm>
        </p:spPr>
        <p:txBody>
          <a:bodyPr>
            <a:normAutofit fontScale="92500" lnSpcReduction="20000"/>
          </a:bodyPr>
          <a:lstStyle/>
          <a:p>
            <a:pPr indent="342900" algn="just"/>
            <a:r>
              <a:rPr lang="fr-FR" dirty="0" smtClean="0"/>
              <a:t>§ « Mon Dieu, faites-moi miséricorde pour le mal que j’ai fait et justice pour le mal que les hommes me reprochent injustement. Pardonnez aussi à ma femme, ma pauvre femme légitime, pour le mal qu’elle m’a fait, à Suzanne aussi, mon Dieu : pour l’amour coupable que j’ai allumé en elle. Oh! Celle-ci, mon Dieu, préparez-la d’avance aux rudes coups que je vais porter à son cœur. Ma séparation d’avec elle sera pour elle et pour moi un sacrifice surhumain. Faites-lui comprendre que c’est Vous qui l’exigez pour son bien et le mien. Puissé-je après cela ne pas être dans sa vie un mauvais souvenir ! » § (116-117)</a:t>
            </a:r>
            <a:endParaRPr lang="fr-FR" dirty="0"/>
          </a:p>
        </p:txBody>
      </p:sp>
      <p:sp>
        <p:nvSpPr>
          <p:cNvPr id="4" name="Espace réservé du pied de page 3"/>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13</a:t>
            </a:fld>
            <a:endParaRPr lang="fr-FR"/>
          </a:p>
        </p:txBody>
      </p:sp>
    </p:spTree>
    <p:extLst>
      <p:ext uri="{BB962C8B-B14F-4D97-AF65-F5344CB8AC3E}">
        <p14:creationId xmlns:p14="http://schemas.microsoft.com/office/powerpoint/2010/main" val="263203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autorités de l’</a:t>
            </a:r>
            <a:r>
              <a:rPr lang="fr-FR" dirty="0" err="1" smtClean="0"/>
              <a:t>Etat</a:t>
            </a:r>
            <a:endParaRPr lang="fr-FR" dirty="0"/>
          </a:p>
        </p:txBody>
      </p:sp>
      <p:sp>
        <p:nvSpPr>
          <p:cNvPr id="3" name="Espace réservé du contenu 2"/>
          <p:cNvSpPr>
            <a:spLocks noGrp="1"/>
          </p:cNvSpPr>
          <p:nvPr>
            <p:ph idx="1"/>
          </p:nvPr>
        </p:nvSpPr>
        <p:spPr>
          <a:xfrm>
            <a:off x="827584" y="1340768"/>
            <a:ext cx="8064896" cy="5040560"/>
          </a:xfrm>
        </p:spPr>
        <p:txBody>
          <a:bodyPr>
            <a:normAutofit fontScale="92500" lnSpcReduction="20000"/>
          </a:bodyPr>
          <a:lstStyle/>
          <a:p>
            <a:pPr indent="342900" algn="just"/>
            <a:r>
              <a:rPr lang="fr-FR" dirty="0" smtClean="0"/>
              <a:t>§  « Et </a:t>
            </a:r>
            <a:r>
              <a:rPr lang="fr-FR" dirty="0" err="1" smtClean="0"/>
              <a:t>Nyanza</a:t>
            </a:r>
            <a:r>
              <a:rPr lang="fr-FR" dirty="0" smtClean="0"/>
              <a:t>, la scène où j’ai fait figure plus en mal qu’en bien, le lieu sinistre de mon opulence et de ma ruine, où j’ai enseveli le meilleur de moi-même, où la soldatesque me recherche sans répit pour alimenter la haine et briguer des grades. J’y vais donc, et j’y serai avant le jour. Mais dans quel trou cacherai-je ma détresse ? Quelle maison amie cachera ma fuite ? Cette ville ingrate, où les meilleurs amis ne pourront que m’éviter s’ils ne veulent me signaler. Le farouche </a:t>
            </a:r>
            <a:r>
              <a:rPr lang="fr-FR" dirty="0" err="1" smtClean="0"/>
              <a:t>Mwangarangwe</a:t>
            </a:r>
            <a:r>
              <a:rPr lang="fr-FR" dirty="0" smtClean="0"/>
              <a:t>, policier sans cœur ni pitié, m’a montré une fois sa rigidité et s’est moqué de la grande condescendance que j’avais pour lui. Que ne fait-il pas pour repérer ma piste ? » § (117)</a:t>
            </a:r>
            <a:endParaRPr lang="fr-FR" dirty="0"/>
          </a:p>
        </p:txBody>
      </p:sp>
      <p:sp>
        <p:nvSpPr>
          <p:cNvPr id="4" name="Espace réservé du pied de page 3"/>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14</a:t>
            </a:fld>
            <a:endParaRPr lang="fr-FR"/>
          </a:p>
        </p:txBody>
      </p:sp>
    </p:spTree>
    <p:extLst>
      <p:ext uri="{BB962C8B-B14F-4D97-AF65-F5344CB8AC3E}">
        <p14:creationId xmlns:p14="http://schemas.microsoft.com/office/powerpoint/2010/main" val="1798488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Chère patrie…</a:t>
            </a:r>
            <a:endParaRPr lang="fr-FR" dirty="0"/>
          </a:p>
        </p:txBody>
      </p:sp>
      <p:sp>
        <p:nvSpPr>
          <p:cNvPr id="3" name="Espace réservé du contenu 2"/>
          <p:cNvSpPr>
            <a:spLocks noGrp="1"/>
          </p:cNvSpPr>
          <p:nvPr>
            <p:ph idx="1"/>
          </p:nvPr>
        </p:nvSpPr>
        <p:spPr>
          <a:xfrm>
            <a:off x="827584" y="1340768"/>
            <a:ext cx="7772400" cy="4572000"/>
          </a:xfrm>
        </p:spPr>
        <p:txBody>
          <a:bodyPr>
            <a:normAutofit fontScale="92500" lnSpcReduction="10000"/>
          </a:bodyPr>
          <a:lstStyle/>
          <a:p>
            <a:pPr indent="342900" algn="just"/>
            <a:r>
              <a:rPr lang="fr-FR" dirty="0" smtClean="0"/>
              <a:t>§  « Chère patrie, cher pays où mon père et ma mère, recouverts d’un peu de ta terre, dorment déjà d’un sommeil que rien ne trouble, tu m’es, hélas ! Malgré l’amour que je te porte, un sujet de crainte. J’ai peur de venir à toi. Cependant, je ne puis végéter en Urundi. J’irai donc chez moi. C’est Dieu qui le veut. Je m’y résous malgré la peur. J’y suis poussé irrésistiblement. » § (117)</a:t>
            </a:r>
          </a:p>
          <a:p>
            <a:endParaRPr lang="fr-FR" dirty="0"/>
          </a:p>
          <a:p>
            <a:r>
              <a:rPr lang="fr-FR" dirty="0" smtClean="0"/>
              <a:t>(« les </a:t>
            </a:r>
            <a:r>
              <a:rPr lang="fr-FR" dirty="0" err="1" smtClean="0"/>
              <a:t>Barundi</a:t>
            </a:r>
            <a:r>
              <a:rPr lang="fr-FR" dirty="0" smtClean="0"/>
              <a:t>, toujours curieux comme des femmes » 92)</a:t>
            </a:r>
            <a:endParaRPr lang="fr-FR" dirty="0"/>
          </a:p>
        </p:txBody>
      </p:sp>
      <p:sp>
        <p:nvSpPr>
          <p:cNvPr id="4" name="Espace réservé du pied de page 3"/>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15</a:t>
            </a:fld>
            <a:endParaRPr lang="fr-FR"/>
          </a:p>
        </p:txBody>
      </p:sp>
    </p:spTree>
    <p:extLst>
      <p:ext uri="{BB962C8B-B14F-4D97-AF65-F5344CB8AC3E}">
        <p14:creationId xmlns:p14="http://schemas.microsoft.com/office/powerpoint/2010/main" val="3826726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548680"/>
            <a:ext cx="7772400" cy="914400"/>
          </a:xfrm>
        </p:spPr>
        <p:txBody>
          <a:bodyPr/>
          <a:lstStyle/>
          <a:p>
            <a:r>
              <a:rPr lang="fr-FR" dirty="0" smtClean="0"/>
              <a:t>L’inventaire du pays </a:t>
            </a:r>
            <a:r>
              <a:rPr lang="fr-FR" sz="3200" dirty="0" smtClean="0"/>
              <a:t>(histoire, géographie, société)</a:t>
            </a:r>
            <a:endParaRPr lang="fr-FR" sz="3200" dirty="0"/>
          </a:p>
        </p:txBody>
      </p:sp>
      <p:sp>
        <p:nvSpPr>
          <p:cNvPr id="3" name="Espace réservé du contenu 2"/>
          <p:cNvSpPr>
            <a:spLocks noGrp="1"/>
          </p:cNvSpPr>
          <p:nvPr>
            <p:ph idx="1"/>
          </p:nvPr>
        </p:nvSpPr>
        <p:spPr>
          <a:xfrm>
            <a:off x="971600" y="1844824"/>
            <a:ext cx="7772400" cy="4572000"/>
          </a:xfrm>
        </p:spPr>
        <p:txBody>
          <a:bodyPr>
            <a:normAutofit fontScale="92500" lnSpcReduction="20000"/>
          </a:bodyPr>
          <a:lstStyle/>
          <a:p>
            <a:pPr indent="342900" algn="just"/>
            <a:r>
              <a:rPr lang="fr-FR" dirty="0" smtClean="0"/>
              <a:t>§  Vers une heure, nous contemplons en plein </a:t>
            </a:r>
            <a:r>
              <a:rPr lang="fr-FR" dirty="0" err="1" smtClean="0"/>
              <a:t>Migongo</a:t>
            </a:r>
            <a:r>
              <a:rPr lang="fr-FR" dirty="0" smtClean="0"/>
              <a:t> les ébats grotesques d’étranges animaux : les </a:t>
            </a:r>
            <a:r>
              <a:rPr lang="fr-FR" i="1" dirty="0" err="1" smtClean="0"/>
              <a:t>Bihondamabare</a:t>
            </a:r>
            <a:r>
              <a:rPr lang="fr-FR" dirty="0" smtClean="0"/>
              <a:t> qui ne vivent, ne se meuvent et ne voyagent que sur des rochers. </a:t>
            </a:r>
            <a:r>
              <a:rPr lang="fr-FR" dirty="0" smtClean="0"/>
              <a:t>[…]</a:t>
            </a:r>
          </a:p>
          <a:p>
            <a:pPr indent="342900" algn="just"/>
            <a:r>
              <a:rPr lang="fr-FR" dirty="0" smtClean="0"/>
              <a:t>§ </a:t>
            </a:r>
            <a:r>
              <a:rPr lang="fr-FR" dirty="0" smtClean="0"/>
              <a:t>Pour nous reposer et nous restaurer, nous sommes contraints de faire halte dans un bas-fond populeux, entre deux collines qu’habillent de vertes bananeraies. </a:t>
            </a:r>
          </a:p>
          <a:p>
            <a:pPr indent="342900" algn="just"/>
            <a:r>
              <a:rPr lang="fr-FR" dirty="0" smtClean="0"/>
              <a:t>§ On rencontre là-bas une population </a:t>
            </a:r>
            <a:r>
              <a:rPr lang="fr-FR" dirty="0" err="1" smtClean="0"/>
              <a:t>mi-ruandaise</a:t>
            </a:r>
            <a:r>
              <a:rPr lang="fr-FR" dirty="0" smtClean="0"/>
              <a:t> </a:t>
            </a:r>
            <a:r>
              <a:rPr lang="fr-FR" dirty="0" err="1" smtClean="0"/>
              <a:t>mi-étrangère</a:t>
            </a:r>
            <a:r>
              <a:rPr lang="fr-FR" dirty="0" smtClean="0"/>
              <a:t>, au langage dur et presque sévère. Les beaux traits de leur visage […] § (117)</a:t>
            </a:r>
          </a:p>
          <a:p>
            <a:endParaRPr lang="fr-FR" dirty="0"/>
          </a:p>
        </p:txBody>
      </p:sp>
      <p:sp>
        <p:nvSpPr>
          <p:cNvPr id="4" name="Espace réservé du pied de page 3"/>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16</a:t>
            </a:fld>
            <a:endParaRPr lang="fr-FR"/>
          </a:p>
        </p:txBody>
      </p:sp>
    </p:spTree>
    <p:extLst>
      <p:ext uri="{BB962C8B-B14F-4D97-AF65-F5344CB8AC3E}">
        <p14:creationId xmlns:p14="http://schemas.microsoft.com/office/powerpoint/2010/main" val="568592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12064"/>
            <a:ext cx="8424936" cy="914400"/>
          </a:xfrm>
        </p:spPr>
        <p:txBody>
          <a:bodyPr/>
          <a:lstStyle/>
          <a:p>
            <a:r>
              <a:rPr lang="fr-FR" sz="3200" dirty="0" smtClean="0"/>
              <a:t>L’analyse sociale (1 : les prisonniers)</a:t>
            </a:r>
            <a:endParaRPr lang="fr-FR" sz="3200" dirty="0"/>
          </a:p>
        </p:txBody>
      </p:sp>
      <p:sp>
        <p:nvSpPr>
          <p:cNvPr id="3" name="Espace réservé du contenu 2"/>
          <p:cNvSpPr>
            <a:spLocks noGrp="1"/>
          </p:cNvSpPr>
          <p:nvPr>
            <p:ph idx="1"/>
          </p:nvPr>
        </p:nvSpPr>
        <p:spPr>
          <a:xfrm>
            <a:off x="827584" y="1268760"/>
            <a:ext cx="7920880" cy="5040560"/>
          </a:xfrm>
        </p:spPr>
        <p:txBody>
          <a:bodyPr>
            <a:normAutofit fontScale="92500" lnSpcReduction="20000"/>
          </a:bodyPr>
          <a:lstStyle/>
          <a:p>
            <a:pPr indent="342900" algn="just"/>
            <a:r>
              <a:rPr lang="fr-FR" dirty="0" smtClean="0"/>
              <a:t>§  Gravement, chez les Pères, la cloche avec ferveur annonce midi. Au Territoire, trois notes d’un fier clairon ont sonné la fermeture des bureaux et, dans le ventre des gens, la soif et la faim. </a:t>
            </a:r>
            <a:endParaRPr lang="fr-FR" dirty="0" smtClean="0"/>
          </a:p>
          <a:p>
            <a:pPr indent="342900" algn="just"/>
            <a:r>
              <a:rPr lang="fr-FR" dirty="0" smtClean="0"/>
              <a:t>§ </a:t>
            </a:r>
            <a:r>
              <a:rPr lang="fr-FR" dirty="0" smtClean="0"/>
              <a:t>Là-bas, dans la rue, à l’autre bout du marché, les prisonniers, troupeau humain en débandade, que chasse un soldat pressé de manger, titubent, en vareuses déteintes, qui ressemblent à de vieux sacs. Ils vont, sans joie, ces pauvres détenus, morts à eux-mêmes, goûter un maigre repas, un mince repos. Et pourtant, pour coupables reconnus qu’ils sont, ils ne sont certes pas les plus mauvais des hommes ! § (27)</a:t>
            </a:r>
          </a:p>
          <a:p>
            <a:endParaRPr lang="fr-FR" dirty="0"/>
          </a:p>
        </p:txBody>
      </p:sp>
      <p:sp>
        <p:nvSpPr>
          <p:cNvPr id="4" name="Espace réservé du pied de page 3"/>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17</a:t>
            </a:fld>
            <a:endParaRPr lang="fr-FR"/>
          </a:p>
        </p:txBody>
      </p:sp>
    </p:spTree>
    <p:extLst>
      <p:ext uri="{BB962C8B-B14F-4D97-AF65-F5344CB8AC3E}">
        <p14:creationId xmlns:p14="http://schemas.microsoft.com/office/powerpoint/2010/main" val="137788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507288" cy="1058416"/>
          </a:xfrm>
        </p:spPr>
        <p:txBody>
          <a:bodyPr/>
          <a:lstStyle/>
          <a:p>
            <a:r>
              <a:rPr lang="fr-FR" sz="3600" dirty="0" smtClean="0"/>
              <a:t>L’analyse sociale (2: </a:t>
            </a:r>
            <a:r>
              <a:rPr lang="fr-FR" sz="3600" dirty="0" err="1" smtClean="0"/>
              <a:t>Houblad</a:t>
            </a:r>
            <a:r>
              <a:rPr lang="fr-FR" dirty="0" smtClean="0"/>
              <a:t>)</a:t>
            </a:r>
            <a:endParaRPr lang="fr-FR" dirty="0"/>
          </a:p>
        </p:txBody>
      </p:sp>
      <p:sp>
        <p:nvSpPr>
          <p:cNvPr id="3" name="Espace réservé du contenu 2"/>
          <p:cNvSpPr>
            <a:spLocks noGrp="1"/>
          </p:cNvSpPr>
          <p:nvPr>
            <p:ph idx="1"/>
          </p:nvPr>
        </p:nvSpPr>
        <p:spPr>
          <a:xfrm>
            <a:off x="827584" y="1268760"/>
            <a:ext cx="7772400" cy="4572000"/>
          </a:xfrm>
        </p:spPr>
        <p:txBody>
          <a:bodyPr>
            <a:normAutofit fontScale="92500"/>
          </a:bodyPr>
          <a:lstStyle/>
          <a:p>
            <a:pPr algn="just"/>
            <a:r>
              <a:rPr lang="fr-FR" dirty="0" smtClean="0"/>
              <a:t>[…] </a:t>
            </a:r>
            <a:r>
              <a:rPr lang="fr-FR" dirty="0" smtClean="0"/>
              <a:t>Il faut surtout voir comment il se pavane dans des vêtements tout neufs, cousus d’hier : </a:t>
            </a:r>
            <a:r>
              <a:rPr lang="fr-FR" i="1" dirty="0" smtClean="0"/>
              <a:t>capitula</a:t>
            </a:r>
            <a:r>
              <a:rPr lang="fr-FR" dirty="0" smtClean="0"/>
              <a:t> </a:t>
            </a:r>
            <a:r>
              <a:rPr lang="fr-FR" dirty="0" err="1" smtClean="0"/>
              <a:t>baillante</a:t>
            </a:r>
            <a:r>
              <a:rPr lang="fr-FR" dirty="0" smtClean="0"/>
              <a:t> à l’</a:t>
            </a:r>
            <a:r>
              <a:rPr lang="fr-FR" dirty="0" err="1" smtClean="0"/>
              <a:t>ugandaise</a:t>
            </a:r>
            <a:r>
              <a:rPr lang="fr-FR" dirty="0" smtClean="0"/>
              <a:t>, safari-</a:t>
            </a:r>
            <a:r>
              <a:rPr lang="fr-FR" dirty="0" err="1" smtClean="0"/>
              <a:t>coat</a:t>
            </a:r>
            <a:r>
              <a:rPr lang="fr-FR" dirty="0" smtClean="0"/>
              <a:t> à l’anglaise – avec boutons </a:t>
            </a:r>
            <a:r>
              <a:rPr lang="fr-FR" dirty="0"/>
              <a:t>militaires – </a:t>
            </a:r>
            <a:r>
              <a:rPr lang="fr-FR" dirty="0" smtClean="0"/>
              <a:t>le tout en drill kaki, qui coûte si cher, à la Nairobi. Il vous porte là une paire de lunettes fumées en jaune et des pantoufles kaki qu’il a su dénicher le diable sait où. Un </a:t>
            </a:r>
            <a:r>
              <a:rPr lang="fr-FR" i="1" dirty="0" err="1" smtClean="0"/>
              <a:t>musilimu</a:t>
            </a:r>
            <a:r>
              <a:rPr lang="fr-FR" dirty="0" smtClean="0"/>
              <a:t> de pied en cap ! Ne rentrez donc pas sans le voir. J’air peur qu’il ait déjà tout dépensé. Ce serait un comble § (33)</a:t>
            </a:r>
          </a:p>
          <a:p>
            <a:endParaRPr lang="fr-FR" dirty="0"/>
          </a:p>
        </p:txBody>
      </p:sp>
      <p:sp>
        <p:nvSpPr>
          <p:cNvPr id="4" name="Espace réservé du pied de page 3"/>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18</a:t>
            </a:fld>
            <a:endParaRPr lang="fr-FR"/>
          </a:p>
        </p:txBody>
      </p:sp>
    </p:spTree>
    <p:extLst>
      <p:ext uri="{BB962C8B-B14F-4D97-AF65-F5344CB8AC3E}">
        <p14:creationId xmlns:p14="http://schemas.microsoft.com/office/powerpoint/2010/main" val="3567648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19</a:t>
            </a:fld>
            <a:endParaRPr lang="fr-FR"/>
          </a:p>
        </p:txBody>
      </p:sp>
      <p:sp>
        <p:nvSpPr>
          <p:cNvPr id="2" name="Titre 1"/>
          <p:cNvSpPr>
            <a:spLocks noGrp="1"/>
          </p:cNvSpPr>
          <p:nvPr>
            <p:ph type="ctrTitle"/>
          </p:nvPr>
        </p:nvSpPr>
        <p:spPr>
          <a:xfrm>
            <a:off x="755576" y="260648"/>
            <a:ext cx="8136904" cy="1455440"/>
          </a:xfrm>
        </p:spPr>
        <p:txBody>
          <a:bodyPr/>
          <a:lstStyle/>
          <a:p>
            <a:r>
              <a:rPr lang="fr-FR" sz="4400" dirty="0" smtClean="0"/>
              <a:t>Le corpus / L’Œuvre</a:t>
            </a:r>
            <a:br>
              <a:rPr lang="fr-FR" sz="4400" dirty="0" smtClean="0"/>
            </a:br>
            <a:r>
              <a:rPr lang="fr-FR" sz="4400" dirty="0" smtClean="0"/>
              <a:t>… et ses problèmes</a:t>
            </a:r>
            <a:endParaRPr lang="fr-FR" sz="4400" dirty="0"/>
          </a:p>
        </p:txBody>
      </p:sp>
      <p:sp>
        <p:nvSpPr>
          <p:cNvPr id="3" name="Sous-titre 2"/>
          <p:cNvSpPr>
            <a:spLocks noGrp="1"/>
          </p:cNvSpPr>
          <p:nvPr>
            <p:ph type="subTitle" idx="1"/>
          </p:nvPr>
        </p:nvSpPr>
        <p:spPr>
          <a:xfrm>
            <a:off x="683568" y="1844824"/>
            <a:ext cx="8064896" cy="4104456"/>
          </a:xfrm>
        </p:spPr>
        <p:txBody>
          <a:bodyPr>
            <a:normAutofit/>
          </a:bodyPr>
          <a:lstStyle/>
          <a:p>
            <a:r>
              <a:rPr lang="fr-FR" sz="2600" i="1" dirty="0" smtClean="0">
                <a:solidFill>
                  <a:schemeClr val="accent2">
                    <a:lumMod val="40000"/>
                    <a:lumOff val="60000"/>
                  </a:schemeClr>
                </a:solidFill>
              </a:rPr>
              <a:t>Problème générique : autobiographie ? Roman ? (Roman d’amour ? d’apprentissage ? Roman épistolaire ? Roman picaresque ? Roman viatique ?) Pièce à conviction ?</a:t>
            </a:r>
          </a:p>
          <a:p>
            <a:endParaRPr lang="fr-FR" sz="2600" i="1" dirty="0">
              <a:solidFill>
                <a:schemeClr val="accent2">
                  <a:lumMod val="40000"/>
                  <a:lumOff val="60000"/>
                </a:schemeClr>
              </a:solidFill>
            </a:endParaRPr>
          </a:p>
          <a:p>
            <a:r>
              <a:rPr lang="fr-FR" sz="2600" i="1" dirty="0" smtClean="0">
                <a:solidFill>
                  <a:schemeClr val="accent2">
                    <a:lumMod val="40000"/>
                    <a:lumOff val="60000"/>
                  </a:schemeClr>
                </a:solidFill>
              </a:rPr>
              <a:t>Analyses linguistiques</a:t>
            </a:r>
          </a:p>
          <a:p>
            <a:pPr marL="457200" indent="-457200">
              <a:buFont typeface="Arial" pitchFamily="34" charset="0"/>
              <a:buChar char="•"/>
            </a:pPr>
            <a:r>
              <a:rPr lang="fr-FR" sz="2600" i="1" dirty="0" smtClean="0">
                <a:solidFill>
                  <a:schemeClr val="accent2">
                    <a:lumMod val="40000"/>
                    <a:lumOff val="60000"/>
                  </a:schemeClr>
                </a:solidFill>
              </a:rPr>
              <a:t>la phrase complexe, les modèles littéraires</a:t>
            </a:r>
          </a:p>
          <a:p>
            <a:pPr marL="457200" indent="-457200">
              <a:buFont typeface="Arial" pitchFamily="34" charset="0"/>
              <a:buChar char="•"/>
            </a:pPr>
            <a:r>
              <a:rPr lang="fr-FR" sz="2600" i="1" dirty="0">
                <a:solidFill>
                  <a:schemeClr val="accent2">
                    <a:lumMod val="40000"/>
                    <a:lumOff val="60000"/>
                  </a:schemeClr>
                </a:solidFill>
              </a:rPr>
              <a:t>l</a:t>
            </a:r>
            <a:r>
              <a:rPr lang="fr-FR" sz="2600" i="1" dirty="0" smtClean="0">
                <a:solidFill>
                  <a:schemeClr val="accent2">
                    <a:lumMod val="40000"/>
                    <a:lumOff val="60000"/>
                  </a:schemeClr>
                </a:solidFill>
              </a:rPr>
              <a:t>es langues : en dehors des toponymes, plus de latin (et de swahili) que de kinyarwanda : une hétéroglossie moderne et urbaine, non prévue par le point de vue culturaliste</a:t>
            </a:r>
          </a:p>
        </p:txBody>
      </p:sp>
    </p:spTree>
    <p:extLst>
      <p:ext uri="{BB962C8B-B14F-4D97-AF65-F5344CB8AC3E}">
        <p14:creationId xmlns:p14="http://schemas.microsoft.com/office/powerpoint/2010/main" val="3788127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Un peu de biographie (ou d’autobiographie ?)</a:t>
            </a:r>
          </a:p>
          <a:p>
            <a:r>
              <a:rPr lang="fr-FR" dirty="0" smtClean="0"/>
              <a:t>Quelques remarques liminaires</a:t>
            </a:r>
          </a:p>
          <a:p>
            <a:r>
              <a:rPr lang="fr-FR" dirty="0" smtClean="0"/>
              <a:t>Le corpus / l’œuvre</a:t>
            </a:r>
          </a:p>
          <a:p>
            <a:r>
              <a:rPr lang="fr-FR" dirty="0" smtClean="0"/>
              <a:t>Extraits</a:t>
            </a:r>
          </a:p>
          <a:p>
            <a:r>
              <a:rPr lang="fr-FR" dirty="0" smtClean="0"/>
              <a:t>Questions critiques</a:t>
            </a:r>
          </a:p>
          <a:p>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2</a:t>
            </a:fld>
            <a:endParaRPr lang="fr-FR"/>
          </a:p>
        </p:txBody>
      </p:sp>
    </p:spTree>
    <p:extLst>
      <p:ext uri="{BB962C8B-B14F-4D97-AF65-F5344CB8AC3E}">
        <p14:creationId xmlns:p14="http://schemas.microsoft.com/office/powerpoint/2010/main" val="425601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20</a:t>
            </a:fld>
            <a:endParaRPr lang="fr-FR"/>
          </a:p>
        </p:txBody>
      </p:sp>
      <p:sp>
        <p:nvSpPr>
          <p:cNvPr id="2" name="Titre 1"/>
          <p:cNvSpPr>
            <a:spLocks noGrp="1"/>
          </p:cNvSpPr>
          <p:nvPr>
            <p:ph type="ctrTitle"/>
          </p:nvPr>
        </p:nvSpPr>
        <p:spPr>
          <a:xfrm>
            <a:off x="755576" y="260648"/>
            <a:ext cx="8136904" cy="1455440"/>
          </a:xfrm>
        </p:spPr>
        <p:txBody>
          <a:bodyPr/>
          <a:lstStyle/>
          <a:p>
            <a:r>
              <a:rPr lang="fr-FR" sz="4400" dirty="0" smtClean="0"/>
              <a:t>Au centre des transes ?</a:t>
            </a:r>
            <a:br>
              <a:rPr lang="fr-FR" sz="4400" dirty="0" smtClean="0"/>
            </a:br>
            <a:r>
              <a:rPr lang="fr-FR" sz="2800" dirty="0" smtClean="0"/>
              <a:t>(comme la </a:t>
            </a:r>
            <a:r>
              <a:rPr lang="fr-FR" sz="2800" i="1" dirty="0" smtClean="0"/>
              <a:t>route</a:t>
            </a:r>
            <a:r>
              <a:rPr lang="fr-FR" sz="2800" dirty="0" smtClean="0"/>
              <a:t> / le </a:t>
            </a:r>
            <a:r>
              <a:rPr lang="fr-FR" sz="2800" i="1" dirty="0" smtClean="0"/>
              <a:t>trou</a:t>
            </a:r>
            <a:r>
              <a:rPr lang="fr-FR" sz="2800" dirty="0" smtClean="0"/>
              <a:t>) </a:t>
            </a:r>
            <a:endParaRPr lang="fr-FR" sz="2800" dirty="0"/>
          </a:p>
        </p:txBody>
      </p:sp>
      <p:sp>
        <p:nvSpPr>
          <p:cNvPr id="3" name="Sous-titre 2"/>
          <p:cNvSpPr>
            <a:spLocks noGrp="1"/>
          </p:cNvSpPr>
          <p:nvPr>
            <p:ph type="subTitle" idx="1"/>
          </p:nvPr>
        </p:nvSpPr>
        <p:spPr>
          <a:xfrm>
            <a:off x="827584" y="1700808"/>
            <a:ext cx="8064896" cy="4320480"/>
          </a:xfrm>
        </p:spPr>
        <p:txBody>
          <a:bodyPr>
            <a:normAutofit fontScale="92500"/>
          </a:bodyPr>
          <a:lstStyle/>
          <a:p>
            <a:r>
              <a:rPr lang="fr-FR" sz="2600" i="1" dirty="0" smtClean="0">
                <a:solidFill>
                  <a:schemeClr val="accent2">
                    <a:lumMod val="40000"/>
                    <a:lumOff val="60000"/>
                  </a:schemeClr>
                </a:solidFill>
              </a:rPr>
              <a:t>1. Le JE (celui de ‘mes transes’), qui est d’abord un sujet ‘personnel’ tourmenté. Qui se cherche un nom (Justin, </a:t>
            </a:r>
            <a:r>
              <a:rPr lang="fr-FR" sz="2600" i="1" dirty="0" err="1" smtClean="0">
                <a:solidFill>
                  <a:schemeClr val="accent2">
                    <a:lumMod val="40000"/>
                    <a:lumOff val="60000"/>
                  </a:schemeClr>
                </a:solidFill>
              </a:rPr>
              <a:t>Hanabo</a:t>
            </a:r>
            <a:r>
              <a:rPr lang="fr-FR" sz="2600" i="1" dirty="0" smtClean="0">
                <a:solidFill>
                  <a:schemeClr val="accent2">
                    <a:lumMod val="40000"/>
                    <a:lumOff val="60000"/>
                  </a:schemeClr>
                </a:solidFill>
              </a:rPr>
              <a:t>),</a:t>
            </a:r>
            <a:endParaRPr lang="fr-FR" sz="2600" i="1" dirty="0" smtClean="0">
              <a:solidFill>
                <a:schemeClr val="accent2">
                  <a:lumMod val="40000"/>
                  <a:lumOff val="60000"/>
                </a:schemeClr>
              </a:solidFill>
            </a:endParaRPr>
          </a:p>
          <a:p>
            <a:r>
              <a:rPr lang="fr-FR" sz="2600" i="1" dirty="0" smtClean="0">
                <a:solidFill>
                  <a:schemeClr val="accent2">
                    <a:lumMod val="40000"/>
                    <a:lumOff val="60000"/>
                  </a:schemeClr>
                </a:solidFill>
              </a:rPr>
              <a:t>Mais le JE est d’abord un sujet relationnel et social. Il est là pour la classe montante des évolués urbains, en quête de nouveaux habitus et éprouvant à tâtons ce que valent les anciennes et les nouvelles solidarités </a:t>
            </a:r>
            <a:r>
              <a:rPr lang="fr-FR" sz="2600" i="1" dirty="0" smtClean="0">
                <a:solidFill>
                  <a:schemeClr val="accent2">
                    <a:lumMod val="40000"/>
                    <a:lumOff val="60000"/>
                  </a:schemeClr>
                </a:solidFill>
              </a:rPr>
              <a:t>horizontales </a:t>
            </a:r>
            <a:r>
              <a:rPr lang="fr-FR" sz="2600" i="1" dirty="0" smtClean="0">
                <a:solidFill>
                  <a:schemeClr val="accent2">
                    <a:lumMod val="40000"/>
                    <a:lumOff val="60000"/>
                  </a:schemeClr>
                </a:solidFill>
              </a:rPr>
              <a:t>: les amis, les femmes, la famille ; </a:t>
            </a:r>
            <a:r>
              <a:rPr lang="fr-FR" sz="2600" i="1" dirty="0" smtClean="0">
                <a:solidFill>
                  <a:schemeClr val="accent2">
                    <a:lumMod val="40000"/>
                    <a:lumOff val="60000"/>
                  </a:schemeClr>
                </a:solidFill>
              </a:rPr>
              <a:t>et verticales </a:t>
            </a:r>
            <a:r>
              <a:rPr lang="fr-FR" sz="2600" i="1" dirty="0" smtClean="0">
                <a:solidFill>
                  <a:schemeClr val="accent2">
                    <a:lumMod val="40000"/>
                    <a:lumOff val="60000"/>
                  </a:schemeClr>
                </a:solidFill>
              </a:rPr>
              <a:t>: les autorités et leurs </a:t>
            </a:r>
            <a:r>
              <a:rPr lang="fr-FR" sz="2600" i="1" dirty="0" smtClean="0">
                <a:solidFill>
                  <a:schemeClr val="accent2">
                    <a:lumMod val="40000"/>
                    <a:lumOff val="60000"/>
                  </a:schemeClr>
                </a:solidFill>
              </a:rPr>
              <a:t>auxiliaires.</a:t>
            </a:r>
            <a:endParaRPr lang="fr-FR" sz="2600" i="1" dirty="0" smtClean="0">
              <a:solidFill>
                <a:schemeClr val="accent2">
                  <a:lumMod val="40000"/>
                  <a:lumOff val="60000"/>
                </a:schemeClr>
              </a:solidFill>
            </a:endParaRPr>
          </a:p>
          <a:p>
            <a:r>
              <a:rPr lang="fr-FR" sz="2600" i="1" dirty="0" smtClean="0">
                <a:solidFill>
                  <a:schemeClr val="accent2">
                    <a:lumMod val="40000"/>
                    <a:lumOff val="60000"/>
                  </a:schemeClr>
                </a:solidFill>
              </a:rPr>
              <a:t>Le détournement : une affaire d’</a:t>
            </a:r>
            <a:r>
              <a:rPr lang="fr-FR" sz="2600" i="1" dirty="0" err="1" smtClean="0">
                <a:solidFill>
                  <a:schemeClr val="accent2">
                    <a:lumMod val="40000"/>
                    <a:lumOff val="60000"/>
                  </a:schemeClr>
                </a:solidFill>
              </a:rPr>
              <a:t>ubuhake</a:t>
            </a:r>
            <a:r>
              <a:rPr lang="fr-FR" sz="2600" i="1" dirty="0" smtClean="0">
                <a:solidFill>
                  <a:schemeClr val="accent2">
                    <a:lumMod val="40000"/>
                    <a:lumOff val="60000"/>
                  </a:schemeClr>
                </a:solidFill>
              </a:rPr>
              <a:t>, donc d’anachronisme</a:t>
            </a:r>
          </a:p>
          <a:p>
            <a:r>
              <a:rPr lang="fr-FR" sz="2600" i="1" dirty="0" smtClean="0">
                <a:solidFill>
                  <a:schemeClr val="accent6">
                    <a:lumMod val="40000"/>
                    <a:lumOff val="60000"/>
                  </a:schemeClr>
                </a:solidFill>
              </a:rPr>
              <a:t>« le christianisme comme le </a:t>
            </a:r>
            <a:r>
              <a:rPr lang="fr-FR" sz="2600" i="1" dirty="0" err="1" smtClean="0">
                <a:solidFill>
                  <a:schemeClr val="accent6">
                    <a:lumMod val="40000"/>
                    <a:lumOff val="60000"/>
                  </a:schemeClr>
                </a:solidFill>
              </a:rPr>
              <a:t>kizungu</a:t>
            </a:r>
            <a:r>
              <a:rPr lang="fr-FR" sz="2600" i="1" dirty="0" smtClean="0">
                <a:solidFill>
                  <a:schemeClr val="accent6">
                    <a:lumMod val="40000"/>
                    <a:lumOff val="60000"/>
                  </a:schemeClr>
                </a:solidFill>
              </a:rPr>
              <a:t> ont changé tout cela » (85)</a:t>
            </a:r>
          </a:p>
          <a:p>
            <a:r>
              <a:rPr lang="fr-FR" sz="2600" i="1" dirty="0" smtClean="0">
                <a:solidFill>
                  <a:schemeClr val="accent2">
                    <a:lumMod val="40000"/>
                    <a:lumOff val="60000"/>
                  </a:schemeClr>
                </a:solidFill>
              </a:rPr>
              <a:t>Le bon chef ancien : </a:t>
            </a:r>
            <a:r>
              <a:rPr lang="fr-FR" sz="2600" i="1" dirty="0" err="1" smtClean="0">
                <a:solidFill>
                  <a:schemeClr val="accent2">
                    <a:lumMod val="40000"/>
                    <a:lumOff val="60000"/>
                  </a:schemeClr>
                </a:solidFill>
              </a:rPr>
              <a:t>Kayondo</a:t>
            </a:r>
            <a:r>
              <a:rPr lang="fr-FR" sz="2600" i="1" dirty="0" smtClean="0">
                <a:solidFill>
                  <a:schemeClr val="accent2">
                    <a:lumMod val="40000"/>
                    <a:lumOff val="60000"/>
                  </a:schemeClr>
                </a:solidFill>
              </a:rPr>
              <a:t> (118)</a:t>
            </a:r>
          </a:p>
          <a:p>
            <a:r>
              <a:rPr lang="fr-FR" sz="2600" i="1" dirty="0" smtClean="0">
                <a:solidFill>
                  <a:schemeClr val="accent2">
                    <a:lumMod val="40000"/>
                    <a:lumOff val="60000"/>
                  </a:schemeClr>
                </a:solidFill>
              </a:rPr>
              <a:t>Le nouveau protecteur : le Père </a:t>
            </a:r>
            <a:r>
              <a:rPr lang="fr-FR" sz="2600" i="1" dirty="0" err="1" smtClean="0">
                <a:solidFill>
                  <a:schemeClr val="accent2">
                    <a:lumMod val="40000"/>
                    <a:lumOff val="60000"/>
                  </a:schemeClr>
                </a:solidFill>
              </a:rPr>
              <a:t>Norsen</a:t>
            </a:r>
            <a:endParaRPr lang="fr-FR" sz="2600" i="1" dirty="0" smtClean="0">
              <a:solidFill>
                <a:schemeClr val="accent2">
                  <a:lumMod val="40000"/>
                  <a:lumOff val="60000"/>
                </a:schemeClr>
              </a:solidFill>
            </a:endParaRPr>
          </a:p>
        </p:txBody>
      </p:sp>
    </p:spTree>
    <p:extLst>
      <p:ext uri="{BB962C8B-B14F-4D97-AF65-F5344CB8AC3E}">
        <p14:creationId xmlns:p14="http://schemas.microsoft.com/office/powerpoint/2010/main" val="3498971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91880" y="6525344"/>
            <a:ext cx="7772400" cy="914400"/>
          </a:xfrm>
        </p:spPr>
        <p:txBody>
          <a:bodyPr/>
          <a:lstStyle/>
          <a:p>
            <a:endParaRPr lang="fr-FR" dirty="0"/>
          </a:p>
        </p:txBody>
      </p:sp>
      <p:sp>
        <p:nvSpPr>
          <p:cNvPr id="3" name="Espace réservé du contenu 2"/>
          <p:cNvSpPr>
            <a:spLocks noGrp="1"/>
          </p:cNvSpPr>
          <p:nvPr>
            <p:ph idx="1"/>
          </p:nvPr>
        </p:nvSpPr>
        <p:spPr>
          <a:xfrm>
            <a:off x="683568" y="260648"/>
            <a:ext cx="8280920" cy="6094912"/>
          </a:xfrm>
        </p:spPr>
        <p:txBody>
          <a:bodyPr>
            <a:normAutofit fontScale="92500" lnSpcReduction="10000"/>
          </a:bodyPr>
          <a:lstStyle/>
          <a:p>
            <a:pPr algn="just"/>
            <a:r>
              <a:rPr lang="fr-FR" dirty="0" smtClean="0"/>
              <a:t>§ Pour bien voir le marché, il faut le voir de près, il faut s’y mêler. Que de choses ont voit ainsi ! J’y constate surtout la soif ardente du ‘tout pour soi’ […] les intérêts se heurtent, les égoïsmes se blessent, les cœurs saignent sous l’aiguillon du moi. § </a:t>
            </a:r>
            <a:r>
              <a:rPr lang="fr-FR" dirty="0" smtClean="0">
                <a:solidFill>
                  <a:schemeClr val="accent3"/>
                </a:solidFill>
              </a:rPr>
              <a:t>Et moi-même, qui suis-je dans tout ceci ? Un homme raté ; l’opprobre de ma génération ; un importun aux bien fortunés. Un singe qui a avalé un Blanc, comme disent certains </a:t>
            </a:r>
            <a:r>
              <a:rPr lang="fr-FR" i="1" dirty="0" err="1" smtClean="0">
                <a:solidFill>
                  <a:schemeClr val="accent3"/>
                </a:solidFill>
              </a:rPr>
              <a:t>Bazungu</a:t>
            </a:r>
            <a:r>
              <a:rPr lang="fr-FR" dirty="0" smtClean="0">
                <a:solidFill>
                  <a:schemeClr val="accent3"/>
                </a:solidFill>
              </a:rPr>
              <a:t>, une machine à rêver, comme disent mes compatriotes railleurs et, à mon avis, un aigri que sa propre bêtise exaspère ; un malheureux incommode à lui-même; un dévoyé qui rêve sans issue ; un reste d’homme que certains hommes dans leur égoïsme, comme des mouches, se disputent. Pauvre homme ! </a:t>
            </a:r>
            <a:r>
              <a:rPr lang="fr-FR" dirty="0" smtClean="0"/>
              <a:t>§ (62)</a:t>
            </a:r>
            <a:endParaRPr lang="fr-FR" dirty="0"/>
          </a:p>
        </p:txBody>
      </p:sp>
      <p:sp>
        <p:nvSpPr>
          <p:cNvPr id="4" name="Espace réservé du pied de page 3"/>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21</a:t>
            </a:fld>
            <a:endParaRPr lang="fr-FR"/>
          </a:p>
        </p:txBody>
      </p:sp>
    </p:spTree>
    <p:extLst>
      <p:ext uri="{BB962C8B-B14F-4D97-AF65-F5344CB8AC3E}">
        <p14:creationId xmlns:p14="http://schemas.microsoft.com/office/powerpoint/2010/main" val="2680963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22</a:t>
            </a:fld>
            <a:endParaRPr lang="fr-FR"/>
          </a:p>
        </p:txBody>
      </p:sp>
      <p:sp>
        <p:nvSpPr>
          <p:cNvPr id="2" name="Titre 1"/>
          <p:cNvSpPr>
            <a:spLocks noGrp="1"/>
          </p:cNvSpPr>
          <p:nvPr>
            <p:ph type="ctrTitle"/>
          </p:nvPr>
        </p:nvSpPr>
        <p:spPr>
          <a:xfrm>
            <a:off x="755576" y="260648"/>
            <a:ext cx="8136904" cy="1455440"/>
          </a:xfrm>
        </p:spPr>
        <p:txBody>
          <a:bodyPr/>
          <a:lstStyle/>
          <a:p>
            <a:r>
              <a:rPr lang="fr-FR" sz="4400" dirty="0" smtClean="0"/>
              <a:t>Au centre des transes ?</a:t>
            </a:r>
            <a:endParaRPr lang="fr-FR" sz="4400" dirty="0"/>
          </a:p>
        </p:txBody>
      </p:sp>
      <p:sp>
        <p:nvSpPr>
          <p:cNvPr id="3" name="Sous-titre 2"/>
          <p:cNvSpPr>
            <a:spLocks noGrp="1"/>
          </p:cNvSpPr>
          <p:nvPr>
            <p:ph type="subTitle" idx="1"/>
          </p:nvPr>
        </p:nvSpPr>
        <p:spPr>
          <a:xfrm>
            <a:off x="683568" y="1196752"/>
            <a:ext cx="8136904" cy="5112568"/>
          </a:xfrm>
        </p:spPr>
        <p:txBody>
          <a:bodyPr>
            <a:normAutofit lnSpcReduction="10000"/>
          </a:bodyPr>
          <a:lstStyle/>
          <a:p>
            <a:r>
              <a:rPr lang="fr-FR" sz="2600" i="1" dirty="0" smtClean="0">
                <a:solidFill>
                  <a:schemeClr val="accent2">
                    <a:lumMod val="40000"/>
                    <a:lumOff val="60000"/>
                  </a:schemeClr>
                </a:solidFill>
              </a:rPr>
              <a:t>2. Les femmes et le code amoureux du récit : c’est une strate du narcissisme quelque peu enivré de Justin dans un contexte ‘libéré’ ; mais c’est aussi le lieu d’une affirmation nationale coutumière (usages) et surtout l’enjeu de la réhabilitation par la monogamie et donc la culpabilité-responsabilité</a:t>
            </a:r>
          </a:p>
          <a:p>
            <a:endParaRPr lang="fr-FR" sz="2600" i="1" dirty="0">
              <a:solidFill>
                <a:schemeClr val="accent2">
                  <a:lumMod val="40000"/>
                  <a:lumOff val="60000"/>
                </a:schemeClr>
              </a:solidFill>
            </a:endParaRPr>
          </a:p>
          <a:p>
            <a:r>
              <a:rPr lang="fr-FR" sz="2600" i="1" dirty="0" smtClean="0">
                <a:solidFill>
                  <a:schemeClr val="accent2">
                    <a:lumMod val="40000"/>
                    <a:lumOff val="60000"/>
                  </a:schemeClr>
                </a:solidFill>
              </a:rPr>
              <a:t>3. L’écrit (lettres, billets, journal) est à la fois le lieu de l’analyse et de la célébration (le récit de Justin) et le moyen fictionnel/narratif de la réaffirmation du sujet </a:t>
            </a:r>
          </a:p>
          <a:p>
            <a:endParaRPr lang="fr-FR" sz="2600" i="1" dirty="0">
              <a:solidFill>
                <a:schemeClr val="accent2">
                  <a:lumMod val="40000"/>
                  <a:lumOff val="60000"/>
                </a:schemeClr>
              </a:solidFill>
            </a:endParaRPr>
          </a:p>
          <a:p>
            <a:r>
              <a:rPr lang="fr-FR" sz="2600" i="1" dirty="0" smtClean="0">
                <a:solidFill>
                  <a:schemeClr val="accent2">
                    <a:lumMod val="40000"/>
                    <a:lumOff val="60000"/>
                  </a:schemeClr>
                </a:solidFill>
              </a:rPr>
              <a:t>4. La nation reste l’horizon du parcours, mais nullement dans une opposition au ‘colon’, au contraire</a:t>
            </a:r>
            <a:endParaRPr lang="fr-FR" sz="2600" i="1" dirty="0">
              <a:solidFill>
                <a:schemeClr val="accent2">
                  <a:lumMod val="40000"/>
                  <a:lumOff val="60000"/>
                </a:schemeClr>
              </a:solidFill>
            </a:endParaRPr>
          </a:p>
          <a:p>
            <a:endParaRPr lang="fr-FR" sz="2600" i="1" dirty="0" smtClean="0">
              <a:solidFill>
                <a:schemeClr val="accent2">
                  <a:lumMod val="40000"/>
                  <a:lumOff val="60000"/>
                </a:schemeClr>
              </a:solidFill>
            </a:endParaRPr>
          </a:p>
        </p:txBody>
      </p:sp>
    </p:spTree>
    <p:extLst>
      <p:ext uri="{BB962C8B-B14F-4D97-AF65-F5344CB8AC3E}">
        <p14:creationId xmlns:p14="http://schemas.microsoft.com/office/powerpoint/2010/main" val="690787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23</a:t>
            </a:fld>
            <a:endParaRPr lang="fr-FR"/>
          </a:p>
        </p:txBody>
      </p:sp>
      <p:sp>
        <p:nvSpPr>
          <p:cNvPr id="2" name="Titre 1"/>
          <p:cNvSpPr>
            <a:spLocks noGrp="1"/>
          </p:cNvSpPr>
          <p:nvPr>
            <p:ph type="ctrTitle"/>
          </p:nvPr>
        </p:nvSpPr>
        <p:spPr>
          <a:xfrm>
            <a:off x="755576" y="260648"/>
            <a:ext cx="8136904" cy="1455440"/>
          </a:xfrm>
        </p:spPr>
        <p:txBody>
          <a:bodyPr/>
          <a:lstStyle/>
          <a:p>
            <a:r>
              <a:rPr lang="fr-FR" sz="4400" dirty="0" smtClean="0"/>
              <a:t>Au centre des transes ?</a:t>
            </a:r>
            <a:endParaRPr lang="fr-FR" sz="4400" dirty="0"/>
          </a:p>
        </p:txBody>
      </p:sp>
      <p:sp>
        <p:nvSpPr>
          <p:cNvPr id="3" name="Sous-titre 2"/>
          <p:cNvSpPr>
            <a:spLocks noGrp="1"/>
          </p:cNvSpPr>
          <p:nvPr>
            <p:ph type="subTitle" idx="1"/>
          </p:nvPr>
        </p:nvSpPr>
        <p:spPr>
          <a:xfrm>
            <a:off x="683568" y="1196752"/>
            <a:ext cx="8136904" cy="4752528"/>
          </a:xfrm>
        </p:spPr>
        <p:txBody>
          <a:bodyPr>
            <a:normAutofit lnSpcReduction="10000"/>
          </a:bodyPr>
          <a:lstStyle/>
          <a:p>
            <a:r>
              <a:rPr lang="fr-FR" sz="2600" i="1" dirty="0" smtClean="0">
                <a:solidFill>
                  <a:schemeClr val="accent2">
                    <a:lumMod val="40000"/>
                    <a:lumOff val="60000"/>
                  </a:schemeClr>
                </a:solidFill>
              </a:rPr>
              <a:t>5. Mes transes à trente ans : c’est aussi un roman du </a:t>
            </a:r>
            <a:r>
              <a:rPr lang="fr-FR" sz="2600" i="1" dirty="0" smtClean="0">
                <a:solidFill>
                  <a:schemeClr val="accent2">
                    <a:lumMod val="40000"/>
                    <a:lumOff val="60000"/>
                  </a:schemeClr>
                </a:solidFill>
              </a:rPr>
              <a:t>calcul</a:t>
            </a:r>
            <a:r>
              <a:rPr lang="fr-FR" sz="2600" i="1" dirty="0" smtClean="0">
                <a:solidFill>
                  <a:schemeClr val="accent2">
                    <a:lumMod val="40000"/>
                    <a:lumOff val="60000"/>
                  </a:schemeClr>
                </a:solidFill>
              </a:rPr>
              <a:t> </a:t>
            </a:r>
            <a:r>
              <a:rPr lang="fr-FR" sz="2600" i="1" dirty="0" smtClean="0">
                <a:solidFill>
                  <a:schemeClr val="accent2">
                    <a:lumMod val="40000"/>
                    <a:lumOff val="60000"/>
                  </a:schemeClr>
                </a:solidFill>
              </a:rPr>
              <a:t>ou de la </a:t>
            </a:r>
            <a:r>
              <a:rPr lang="fr-FR" sz="2600" i="1" dirty="0" smtClean="0">
                <a:solidFill>
                  <a:schemeClr val="accent2">
                    <a:lumMod val="40000"/>
                    <a:lumOff val="60000"/>
                  </a:schemeClr>
                </a:solidFill>
              </a:rPr>
              <a:t>ruse (modèles homérique, picaresque, mais aussi </a:t>
            </a:r>
            <a:r>
              <a:rPr lang="fr-FR" sz="2600" i="1" dirty="0" err="1" smtClean="0">
                <a:solidFill>
                  <a:schemeClr val="accent2">
                    <a:lumMod val="40000"/>
                    <a:lumOff val="60000"/>
                  </a:schemeClr>
                </a:solidFill>
              </a:rPr>
              <a:t>Renart</a:t>
            </a:r>
            <a:r>
              <a:rPr lang="fr-FR" sz="2600" i="1" dirty="0" smtClean="0">
                <a:solidFill>
                  <a:schemeClr val="accent2">
                    <a:lumMod val="40000"/>
                    <a:lumOff val="60000"/>
                  </a:schemeClr>
                </a:solidFill>
              </a:rPr>
              <a:t>, le lièvre, etc.)</a:t>
            </a:r>
            <a:endParaRPr lang="fr-FR" sz="2600" i="1" dirty="0" smtClean="0">
              <a:solidFill>
                <a:schemeClr val="accent2">
                  <a:lumMod val="40000"/>
                  <a:lumOff val="60000"/>
                </a:schemeClr>
              </a:solidFill>
            </a:endParaRPr>
          </a:p>
          <a:p>
            <a:endParaRPr lang="fr-FR" sz="2600" i="1" dirty="0">
              <a:solidFill>
                <a:schemeClr val="accent2">
                  <a:lumMod val="40000"/>
                  <a:lumOff val="60000"/>
                </a:schemeClr>
              </a:solidFill>
            </a:endParaRPr>
          </a:p>
          <a:p>
            <a:r>
              <a:rPr lang="fr-FR" sz="2600" i="1" dirty="0" smtClean="0">
                <a:solidFill>
                  <a:schemeClr val="accent2">
                    <a:lumMod val="40000"/>
                    <a:lumOff val="60000"/>
                  </a:schemeClr>
                </a:solidFill>
              </a:rPr>
              <a:t>(La transe, c’est aussi le tourment d’un je-social qui est menacé par le calcul et la tromperie des autres, et pour cela trompe lui-même par nécessité </a:t>
            </a:r>
            <a:r>
              <a:rPr lang="fr-FR" sz="2600" i="1" dirty="0" smtClean="0">
                <a:solidFill>
                  <a:schemeClr val="accent2">
                    <a:lumMod val="40000"/>
                    <a:lumOff val="60000"/>
                  </a:schemeClr>
                </a:solidFill>
              </a:rPr>
              <a:t>ressentie ; l’ensemble sur le fond </a:t>
            </a:r>
            <a:r>
              <a:rPr lang="fr-FR" sz="2600" i="1" dirty="0" err="1" smtClean="0">
                <a:solidFill>
                  <a:schemeClr val="accent2">
                    <a:lumMod val="40000"/>
                    <a:lumOff val="60000"/>
                  </a:schemeClr>
                </a:solidFill>
              </a:rPr>
              <a:t>dun</a:t>
            </a:r>
            <a:r>
              <a:rPr lang="fr-FR" sz="2600" i="1" dirty="0" smtClean="0">
                <a:solidFill>
                  <a:schemeClr val="accent2">
                    <a:lumMod val="40000"/>
                    <a:lumOff val="60000"/>
                  </a:schemeClr>
                </a:solidFill>
              </a:rPr>
              <a:t> trou, celui où  serait tombée la loyauté (épique) ancienne.</a:t>
            </a:r>
            <a:endParaRPr lang="fr-FR" sz="2600" i="1" dirty="0" smtClean="0">
              <a:solidFill>
                <a:schemeClr val="accent2">
                  <a:lumMod val="40000"/>
                  <a:lumOff val="60000"/>
                </a:schemeClr>
              </a:solidFill>
            </a:endParaRPr>
          </a:p>
          <a:p>
            <a:endParaRPr lang="fr-FR" sz="2600" i="1" dirty="0">
              <a:solidFill>
                <a:schemeClr val="accent2">
                  <a:lumMod val="40000"/>
                  <a:lumOff val="60000"/>
                </a:schemeClr>
              </a:solidFill>
            </a:endParaRPr>
          </a:p>
          <a:p>
            <a:r>
              <a:rPr lang="fr-FR" sz="2600" i="1" dirty="0" smtClean="0">
                <a:solidFill>
                  <a:schemeClr val="accent2">
                    <a:lumMod val="40000"/>
                    <a:lumOff val="60000"/>
                  </a:schemeClr>
                </a:solidFill>
              </a:rPr>
              <a:t>L’insincérité, c’est le sentiment des contraintes ; passer du pari rousseauiste de la vérité à l’accommodement raisonnable de l’énonciation possible dans l’interaction. </a:t>
            </a:r>
          </a:p>
        </p:txBody>
      </p:sp>
    </p:spTree>
    <p:extLst>
      <p:ext uri="{BB962C8B-B14F-4D97-AF65-F5344CB8AC3E}">
        <p14:creationId xmlns:p14="http://schemas.microsoft.com/office/powerpoint/2010/main" val="2930889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6741368"/>
            <a:ext cx="7772400" cy="914400"/>
          </a:xfrm>
        </p:spPr>
        <p:txBody>
          <a:bodyPr/>
          <a:lstStyle/>
          <a:p>
            <a:endParaRPr lang="fr-FR" dirty="0"/>
          </a:p>
        </p:txBody>
      </p:sp>
      <p:sp>
        <p:nvSpPr>
          <p:cNvPr id="3" name="Espace réservé du contenu 2"/>
          <p:cNvSpPr>
            <a:spLocks noGrp="1"/>
          </p:cNvSpPr>
          <p:nvPr>
            <p:ph idx="1"/>
          </p:nvPr>
        </p:nvSpPr>
        <p:spPr>
          <a:xfrm>
            <a:off x="539552" y="836712"/>
            <a:ext cx="8352928" cy="5112568"/>
          </a:xfrm>
        </p:spPr>
        <p:txBody>
          <a:bodyPr>
            <a:normAutofit lnSpcReduction="10000"/>
          </a:bodyPr>
          <a:lstStyle/>
          <a:p>
            <a:r>
              <a:rPr lang="fr-FR" dirty="0" smtClean="0">
                <a:solidFill>
                  <a:schemeClr val="accent2">
                    <a:lumMod val="20000"/>
                    <a:lumOff val="80000"/>
                  </a:schemeClr>
                </a:solidFill>
              </a:rPr>
              <a:t>6. Comment PRODUIT-on un savoir ?</a:t>
            </a:r>
          </a:p>
          <a:p>
            <a:r>
              <a:rPr lang="fr-FR" dirty="0" smtClean="0">
                <a:solidFill>
                  <a:schemeClr val="accent2">
                    <a:lumMod val="20000"/>
                    <a:lumOff val="80000"/>
                  </a:schemeClr>
                </a:solidFill>
              </a:rPr>
              <a:t>(non pas : transmission, ni circulation du savoir produit). </a:t>
            </a:r>
          </a:p>
          <a:p>
            <a:r>
              <a:rPr lang="fr-FR" dirty="0" smtClean="0">
                <a:solidFill>
                  <a:schemeClr val="accent2">
                    <a:lumMod val="20000"/>
                    <a:lumOff val="80000"/>
                  </a:schemeClr>
                </a:solidFill>
              </a:rPr>
              <a:t>L’écriture (et ici l’écriture de ‘haut niveau’ « littéraire » d’un roman ‘picaro-</a:t>
            </a:r>
            <a:r>
              <a:rPr lang="fr-FR" dirty="0" err="1" smtClean="0">
                <a:solidFill>
                  <a:schemeClr val="accent2">
                    <a:lumMod val="20000"/>
                    <a:lumOff val="80000"/>
                  </a:schemeClr>
                </a:solidFill>
              </a:rPr>
              <a:t>viatico</a:t>
            </a:r>
            <a:r>
              <a:rPr lang="fr-FR" dirty="0" smtClean="0">
                <a:solidFill>
                  <a:schemeClr val="accent2">
                    <a:lumMod val="20000"/>
                    <a:lumOff val="80000"/>
                  </a:schemeClr>
                </a:solidFill>
              </a:rPr>
              <a:t>-autobiographique’) comme moyen de déployer un questionnement à la fois multiforme et global, et d’articuler des réponses « en route ». La temporalité du roman est ici la possibilité de saisir l’historicité de la société (cf. </a:t>
            </a:r>
            <a:r>
              <a:rPr lang="fr-FR" dirty="0" err="1" smtClean="0">
                <a:solidFill>
                  <a:schemeClr val="accent2">
                    <a:lumMod val="20000"/>
                    <a:lumOff val="80000"/>
                  </a:schemeClr>
                </a:solidFill>
              </a:rPr>
              <a:t>cit</a:t>
            </a:r>
            <a:r>
              <a:rPr lang="fr-FR" dirty="0" smtClean="0">
                <a:solidFill>
                  <a:schemeClr val="accent2">
                    <a:lumMod val="20000"/>
                    <a:lumOff val="80000"/>
                  </a:schemeClr>
                </a:solidFill>
              </a:rPr>
              <a:t>. de </a:t>
            </a:r>
            <a:r>
              <a:rPr lang="fr-FR" dirty="0" err="1" smtClean="0">
                <a:solidFill>
                  <a:schemeClr val="accent2">
                    <a:lumMod val="20000"/>
                    <a:lumOff val="80000"/>
                  </a:schemeClr>
                </a:solidFill>
              </a:rPr>
              <a:t>Jablonka</a:t>
            </a:r>
            <a:r>
              <a:rPr lang="fr-FR" dirty="0" smtClean="0">
                <a:solidFill>
                  <a:schemeClr val="accent2">
                    <a:lumMod val="20000"/>
                    <a:lumOff val="80000"/>
                  </a:schemeClr>
                </a:solidFill>
              </a:rPr>
              <a:t>).</a:t>
            </a:r>
            <a:endParaRPr lang="fr-FR" dirty="0">
              <a:solidFill>
                <a:schemeClr val="accent2">
                  <a:lumMod val="20000"/>
                  <a:lumOff val="80000"/>
                </a:schemeClr>
              </a:solidFill>
            </a:endParaRPr>
          </a:p>
        </p:txBody>
      </p:sp>
      <p:sp>
        <p:nvSpPr>
          <p:cNvPr id="4" name="Espace réservé du pied de page 3"/>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24</a:t>
            </a:fld>
            <a:endParaRPr lang="fr-FR"/>
          </a:p>
        </p:txBody>
      </p:sp>
    </p:spTree>
    <p:extLst>
      <p:ext uri="{BB962C8B-B14F-4D97-AF65-F5344CB8AC3E}">
        <p14:creationId xmlns:p14="http://schemas.microsoft.com/office/powerpoint/2010/main" val="3171071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5229200"/>
            <a:ext cx="7772400" cy="914400"/>
          </a:xfrm>
        </p:spPr>
        <p:txBody>
          <a:bodyPr/>
          <a:lstStyle/>
          <a:p>
            <a:r>
              <a:rPr lang="fr-FR" dirty="0" smtClean="0"/>
              <a:t>Merci de votre attention</a:t>
            </a:r>
            <a:endParaRPr lang="fr-FR" dirty="0"/>
          </a:p>
        </p:txBody>
      </p:sp>
      <p:sp>
        <p:nvSpPr>
          <p:cNvPr id="3" name="Espace réservé du contenu 2"/>
          <p:cNvSpPr>
            <a:spLocks noGrp="1"/>
          </p:cNvSpPr>
          <p:nvPr>
            <p:ph idx="1"/>
          </p:nvPr>
        </p:nvSpPr>
        <p:spPr>
          <a:xfrm>
            <a:off x="539552" y="188640"/>
            <a:ext cx="8352928" cy="5112568"/>
          </a:xfrm>
        </p:spPr>
        <p:txBody>
          <a:bodyPr>
            <a:normAutofit/>
          </a:bodyPr>
          <a:lstStyle/>
          <a:p>
            <a:endParaRPr lang="fr-FR" dirty="0">
              <a:solidFill>
                <a:schemeClr val="accent2">
                  <a:lumMod val="20000"/>
                  <a:lumOff val="80000"/>
                </a:schemeClr>
              </a:solidFill>
            </a:endParaRPr>
          </a:p>
        </p:txBody>
      </p:sp>
      <p:sp>
        <p:nvSpPr>
          <p:cNvPr id="4" name="Espace réservé du pied de page 3"/>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25</a:t>
            </a:fld>
            <a:endParaRPr lang="fr-FR"/>
          </a:p>
        </p:txBody>
      </p:sp>
    </p:spTree>
    <p:extLst>
      <p:ext uri="{BB962C8B-B14F-4D97-AF65-F5344CB8AC3E}">
        <p14:creationId xmlns:p14="http://schemas.microsoft.com/office/powerpoint/2010/main" val="3393666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idx="1"/>
          </p:nvPr>
        </p:nvSpPr>
        <p:spPr/>
        <p:txBody>
          <a:bodyPr/>
          <a:lstStyle/>
          <a:p>
            <a:endParaRPr lang="fr-FR"/>
          </a:p>
        </p:txBody>
      </p:sp>
      <p:sp>
        <p:nvSpPr>
          <p:cNvPr id="4" name="Espace réservé du texte 3"/>
          <p:cNvSpPr>
            <a:spLocks noGrp="1"/>
          </p:cNvSpPr>
          <p:nvPr>
            <p:ph type="body" sz="half" idx="3"/>
          </p:nvPr>
        </p:nvSpPr>
        <p:spPr/>
        <p:txBody>
          <a:bodyPr/>
          <a:lstStyle/>
          <a:p>
            <a:endParaRPr lang="fr-FR"/>
          </a:p>
        </p:txBody>
      </p:sp>
      <p:sp>
        <p:nvSpPr>
          <p:cNvPr id="5" name="Espace réservé du contenu 4"/>
          <p:cNvSpPr>
            <a:spLocks noGrp="1"/>
          </p:cNvSpPr>
          <p:nvPr>
            <p:ph sz="quarter" idx="2"/>
          </p:nvPr>
        </p:nvSpPr>
        <p:spPr/>
        <p:txBody>
          <a:bodyPr/>
          <a:lstStyle/>
          <a:p>
            <a:endParaRPr lang="fr-FR"/>
          </a:p>
        </p:txBody>
      </p:sp>
      <p:sp>
        <p:nvSpPr>
          <p:cNvPr id="6" name="Espace réservé du contenu 5"/>
          <p:cNvSpPr>
            <a:spLocks noGrp="1"/>
          </p:cNvSpPr>
          <p:nvPr>
            <p:ph sz="quarter" idx="4"/>
          </p:nvPr>
        </p:nvSpPr>
        <p:spPr/>
        <p:txBody>
          <a:bodyPr/>
          <a:lstStyle/>
          <a:p>
            <a:endParaRPr lang="fr-FR"/>
          </a:p>
        </p:txBody>
      </p:sp>
      <p:sp>
        <p:nvSpPr>
          <p:cNvPr id="7" name="Espace réservé du pied de page 6"/>
          <p:cNvSpPr>
            <a:spLocks noGrp="1"/>
          </p:cNvSpPr>
          <p:nvPr>
            <p:ph type="ftr" sz="quarter" idx="11"/>
          </p:nvPr>
        </p:nvSpPr>
        <p:spPr/>
        <p:txBody>
          <a:bodyPr/>
          <a:lstStyle/>
          <a:p>
            <a:r>
              <a:rPr lang="fr-FR" smtClean="0"/>
              <a:t>Production des savoirs et écrits personnels à l’époque coloniale - Bordeaux 6.10.2017</a:t>
            </a:r>
            <a:endParaRPr lang="fr-FR"/>
          </a:p>
        </p:txBody>
      </p:sp>
      <p:sp>
        <p:nvSpPr>
          <p:cNvPr id="8" name="Espace réservé du numéro de diapositive 7"/>
          <p:cNvSpPr>
            <a:spLocks noGrp="1"/>
          </p:cNvSpPr>
          <p:nvPr>
            <p:ph type="sldNum" sz="quarter" idx="12"/>
          </p:nvPr>
        </p:nvSpPr>
        <p:spPr/>
        <p:txBody>
          <a:bodyPr/>
          <a:lstStyle/>
          <a:p>
            <a:fld id="{5905946F-C120-4A2E-88E5-6B36D79A58FD}" type="slidenum">
              <a:rPr lang="fr-FR" smtClean="0"/>
              <a:t>3</a:t>
            </a:fld>
            <a:endParaRPr lang="fr-FR"/>
          </a:p>
        </p:txBody>
      </p:sp>
      <p:pic>
        <p:nvPicPr>
          <p:cNvPr id="1026" name="Picture 2" descr="C:\Users\PierreHalen\Desktop\AML00671_15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196752"/>
            <a:ext cx="3510838" cy="478254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ierreHalen\Desktop\nayigiziki_saveri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6879" y="1242708"/>
            <a:ext cx="3509379" cy="4736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310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4</a:t>
            </a:fld>
            <a:endParaRPr lang="fr-FR"/>
          </a:p>
        </p:txBody>
      </p:sp>
      <p:sp>
        <p:nvSpPr>
          <p:cNvPr id="2" name="Titre 1"/>
          <p:cNvSpPr>
            <a:spLocks noGrp="1"/>
          </p:cNvSpPr>
          <p:nvPr>
            <p:ph type="ctrTitle"/>
          </p:nvPr>
        </p:nvSpPr>
        <p:spPr>
          <a:xfrm>
            <a:off x="755576" y="260648"/>
            <a:ext cx="8136904" cy="1455440"/>
          </a:xfrm>
        </p:spPr>
        <p:txBody>
          <a:bodyPr/>
          <a:lstStyle/>
          <a:p>
            <a:r>
              <a:rPr lang="fr-FR" sz="4400" dirty="0" smtClean="0"/>
              <a:t>Ces transes exigent des précautions… (1/5)</a:t>
            </a:r>
            <a:endParaRPr lang="fr-FR" sz="4400" dirty="0"/>
          </a:p>
        </p:txBody>
      </p:sp>
      <p:sp>
        <p:nvSpPr>
          <p:cNvPr id="3" name="Sous-titre 2"/>
          <p:cNvSpPr>
            <a:spLocks noGrp="1"/>
          </p:cNvSpPr>
          <p:nvPr>
            <p:ph type="subTitle" idx="1"/>
          </p:nvPr>
        </p:nvSpPr>
        <p:spPr>
          <a:xfrm>
            <a:off x="683568" y="1844824"/>
            <a:ext cx="8064896" cy="3960440"/>
          </a:xfrm>
        </p:spPr>
        <p:txBody>
          <a:bodyPr>
            <a:normAutofit/>
          </a:bodyPr>
          <a:lstStyle/>
          <a:p>
            <a:pPr marL="457200" indent="-457200">
              <a:buFont typeface="+mj-lt"/>
              <a:buAutoNum type="arabicPeriod"/>
            </a:pPr>
            <a:r>
              <a:rPr lang="fr-FR" sz="2600" b="1" dirty="0" smtClean="0"/>
              <a:t>« Ne plus proposer d’études littéraires, mais des analyses socio-historiques » ?</a:t>
            </a:r>
            <a:r>
              <a:rPr lang="fr-FR" sz="2600" dirty="0" smtClean="0"/>
              <a:t/>
            </a:r>
            <a:br>
              <a:rPr lang="fr-FR" sz="2600" dirty="0" smtClean="0"/>
            </a:br>
            <a:r>
              <a:rPr lang="fr-FR" sz="2600" b="1" i="1" dirty="0" smtClean="0">
                <a:solidFill>
                  <a:schemeClr val="accent2">
                    <a:lumMod val="40000"/>
                    <a:lumOff val="60000"/>
                  </a:schemeClr>
                </a:solidFill>
              </a:rPr>
              <a:t>Il faudrait au contraire commencer à en faire (on a trop fait dans le </a:t>
            </a:r>
            <a:r>
              <a:rPr lang="fr-FR" sz="2600" b="1" i="1" dirty="0" err="1" smtClean="0">
                <a:solidFill>
                  <a:schemeClr val="accent2">
                    <a:lumMod val="40000"/>
                    <a:lumOff val="60000"/>
                  </a:schemeClr>
                </a:solidFill>
              </a:rPr>
              <a:t>thématico</a:t>
            </a:r>
            <a:r>
              <a:rPr lang="fr-FR" sz="2600" b="1" i="1" dirty="0" smtClean="0">
                <a:solidFill>
                  <a:schemeClr val="accent2">
                    <a:lumMod val="40000"/>
                    <a:lumOff val="60000"/>
                  </a:schemeClr>
                </a:solidFill>
              </a:rPr>
              <a:t>-politique) ? Ce serait en tout cas particulièrement justifié dans le cas d’une « plume » de toute évidente talentueuse comme </a:t>
            </a:r>
            <a:r>
              <a:rPr lang="fr-FR" sz="2600" b="1" i="1" dirty="0" err="1" smtClean="0">
                <a:solidFill>
                  <a:schemeClr val="accent2">
                    <a:lumMod val="40000"/>
                    <a:lumOff val="60000"/>
                  </a:schemeClr>
                </a:solidFill>
              </a:rPr>
              <a:t>Nayigiziki</a:t>
            </a:r>
            <a:endParaRPr lang="fr-FR" sz="2600" b="1" i="1" dirty="0" smtClean="0">
              <a:solidFill>
                <a:schemeClr val="accent2">
                  <a:lumMod val="40000"/>
                  <a:lumOff val="60000"/>
                </a:schemeClr>
              </a:solidFill>
            </a:endParaRPr>
          </a:p>
          <a:p>
            <a:pPr marL="457200" indent="-457200">
              <a:buFont typeface="+mj-lt"/>
              <a:buAutoNum type="arabicPeriod"/>
            </a:pPr>
            <a:endParaRPr lang="fr-FR" sz="2600" i="1" dirty="0" smtClean="0">
              <a:solidFill>
                <a:schemeClr val="accent2">
                  <a:lumMod val="40000"/>
                  <a:lumOff val="60000"/>
                </a:schemeClr>
              </a:solidFill>
            </a:endParaRPr>
          </a:p>
          <a:p>
            <a:endParaRPr lang="fr-FR" dirty="0"/>
          </a:p>
        </p:txBody>
      </p:sp>
    </p:spTree>
    <p:extLst>
      <p:ext uri="{BB962C8B-B14F-4D97-AF65-F5344CB8AC3E}">
        <p14:creationId xmlns:p14="http://schemas.microsoft.com/office/powerpoint/2010/main" val="255967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5</a:t>
            </a:fld>
            <a:endParaRPr lang="fr-FR"/>
          </a:p>
        </p:txBody>
      </p:sp>
      <p:sp>
        <p:nvSpPr>
          <p:cNvPr id="2" name="Titre 1"/>
          <p:cNvSpPr>
            <a:spLocks noGrp="1"/>
          </p:cNvSpPr>
          <p:nvPr>
            <p:ph type="ctrTitle"/>
          </p:nvPr>
        </p:nvSpPr>
        <p:spPr>
          <a:xfrm>
            <a:off x="755576" y="260648"/>
            <a:ext cx="8136904" cy="1455440"/>
          </a:xfrm>
        </p:spPr>
        <p:txBody>
          <a:bodyPr/>
          <a:lstStyle/>
          <a:p>
            <a:r>
              <a:rPr lang="fr-FR" sz="4400" dirty="0" smtClean="0"/>
              <a:t>Ces transes exigent des précautions… (2/5)</a:t>
            </a:r>
            <a:endParaRPr lang="fr-FR" sz="4400" dirty="0"/>
          </a:p>
        </p:txBody>
      </p:sp>
      <p:sp>
        <p:nvSpPr>
          <p:cNvPr id="3" name="Sous-titre 2"/>
          <p:cNvSpPr>
            <a:spLocks noGrp="1"/>
          </p:cNvSpPr>
          <p:nvPr>
            <p:ph type="subTitle" idx="1"/>
          </p:nvPr>
        </p:nvSpPr>
        <p:spPr>
          <a:xfrm>
            <a:off x="683568" y="1844824"/>
            <a:ext cx="8352928" cy="4320480"/>
          </a:xfrm>
        </p:spPr>
        <p:txBody>
          <a:bodyPr>
            <a:normAutofit/>
          </a:bodyPr>
          <a:lstStyle/>
          <a:p>
            <a:pPr marL="457200" indent="-457200">
              <a:buFont typeface="+mj-lt"/>
              <a:buAutoNum type="arabicPeriod"/>
            </a:pPr>
            <a:endParaRPr lang="fr-FR" sz="2600" i="1" dirty="0" smtClean="0">
              <a:solidFill>
                <a:schemeClr val="accent2">
                  <a:lumMod val="40000"/>
                  <a:lumOff val="60000"/>
                </a:schemeClr>
              </a:solidFill>
            </a:endParaRPr>
          </a:p>
          <a:p>
            <a:r>
              <a:rPr lang="fr-FR" sz="2600" b="1" dirty="0" smtClean="0"/>
              <a:t>2. Des </a:t>
            </a:r>
            <a:r>
              <a:rPr lang="fr-FR" sz="2600" b="1" i="1" dirty="0" err="1" smtClean="0"/>
              <a:t>Hidden</a:t>
            </a:r>
            <a:r>
              <a:rPr lang="fr-FR" sz="2600" b="1" i="1" dirty="0" smtClean="0"/>
              <a:t> Histories </a:t>
            </a:r>
            <a:r>
              <a:rPr lang="fr-FR" sz="2600" b="1" dirty="0" smtClean="0"/>
              <a:t>? </a:t>
            </a:r>
          </a:p>
          <a:p>
            <a:r>
              <a:rPr lang="fr-FR" sz="2600" dirty="0" smtClean="0"/>
              <a:t/>
            </a:r>
            <a:br>
              <a:rPr lang="fr-FR" sz="2600" dirty="0" smtClean="0"/>
            </a:br>
            <a:r>
              <a:rPr lang="fr-FR" sz="2600" b="1" i="1" dirty="0" smtClean="0">
                <a:solidFill>
                  <a:schemeClr val="accent2">
                    <a:lumMod val="40000"/>
                    <a:lumOff val="60000"/>
                  </a:schemeClr>
                </a:solidFill>
              </a:rPr>
              <a:t>L’opposition </a:t>
            </a:r>
            <a:r>
              <a:rPr lang="fr-FR" sz="2600" b="1" i="1" dirty="0">
                <a:solidFill>
                  <a:schemeClr val="accent2">
                    <a:lumMod val="40000"/>
                    <a:lumOff val="60000"/>
                  </a:schemeClr>
                </a:solidFill>
              </a:rPr>
              <a:t>entre publié et non publié n’est peut-être pas si évidente que cela : cf. la fiction érotique ou sentimentale des </a:t>
            </a:r>
            <a:r>
              <a:rPr lang="fr-FR" sz="2600" b="1" i="1" dirty="0" smtClean="0">
                <a:solidFill>
                  <a:schemeClr val="accent2">
                    <a:lumMod val="40000"/>
                    <a:lumOff val="60000"/>
                  </a:schemeClr>
                </a:solidFill>
              </a:rPr>
              <a:t>écrivaines </a:t>
            </a:r>
            <a:r>
              <a:rPr lang="fr-FR" sz="2600" b="1" i="1" dirty="0">
                <a:solidFill>
                  <a:schemeClr val="accent2">
                    <a:lumMod val="40000"/>
                    <a:lumOff val="60000"/>
                  </a:schemeClr>
                </a:solidFill>
              </a:rPr>
              <a:t>gabonaises, ou la </a:t>
            </a:r>
            <a:r>
              <a:rPr lang="fr-FR" sz="2600" b="1" i="1" dirty="0" err="1">
                <a:solidFill>
                  <a:schemeClr val="accent2">
                    <a:lumMod val="40000"/>
                    <a:lumOff val="60000"/>
                  </a:schemeClr>
                </a:solidFill>
              </a:rPr>
              <a:t>market</a:t>
            </a:r>
            <a:r>
              <a:rPr lang="fr-FR" sz="2600" b="1" i="1" dirty="0">
                <a:solidFill>
                  <a:schemeClr val="accent2">
                    <a:lumMod val="40000"/>
                    <a:lumOff val="60000"/>
                  </a:schemeClr>
                </a:solidFill>
              </a:rPr>
              <a:t> </a:t>
            </a:r>
            <a:r>
              <a:rPr lang="fr-FR" sz="2600" b="1" i="1" dirty="0" err="1">
                <a:solidFill>
                  <a:schemeClr val="accent2">
                    <a:lumMod val="40000"/>
                    <a:lumOff val="60000"/>
                  </a:schemeClr>
                </a:solidFill>
              </a:rPr>
              <a:t>literature</a:t>
            </a:r>
            <a:r>
              <a:rPr lang="fr-FR" sz="2600" b="1" i="1" dirty="0">
                <a:solidFill>
                  <a:schemeClr val="accent2">
                    <a:lumMod val="40000"/>
                    <a:lumOff val="60000"/>
                  </a:schemeClr>
                </a:solidFill>
              </a:rPr>
              <a:t>. Quand on </a:t>
            </a:r>
            <a:r>
              <a:rPr lang="fr-FR" sz="2600" b="1" i="1" dirty="0" smtClean="0">
                <a:solidFill>
                  <a:schemeClr val="accent2">
                    <a:lumMod val="40000"/>
                    <a:lumOff val="60000"/>
                  </a:schemeClr>
                </a:solidFill>
              </a:rPr>
              <a:t>publie à </a:t>
            </a:r>
            <a:r>
              <a:rPr lang="fr-FR" sz="2600" b="1" i="1" dirty="0">
                <a:solidFill>
                  <a:schemeClr val="accent2">
                    <a:lumMod val="40000"/>
                    <a:lumOff val="60000"/>
                  </a:schemeClr>
                </a:solidFill>
              </a:rPr>
              <a:t>20 ou 50 exemplaires destinés au champ ultra-local (ou </a:t>
            </a:r>
            <a:r>
              <a:rPr lang="fr-FR" sz="2600" b="1" i="1" dirty="0" smtClean="0">
                <a:solidFill>
                  <a:schemeClr val="accent2">
                    <a:lumMod val="40000"/>
                    <a:lumOff val="60000"/>
                  </a:schemeClr>
                </a:solidFill>
              </a:rPr>
              <a:t>à 0 exemplaires, mais en version </a:t>
            </a:r>
            <a:r>
              <a:rPr lang="fr-FR" sz="2600" b="1" i="1" dirty="0" err="1" smtClean="0">
                <a:solidFill>
                  <a:schemeClr val="accent2">
                    <a:lumMod val="40000"/>
                    <a:lumOff val="60000"/>
                  </a:schemeClr>
                </a:solidFill>
              </a:rPr>
              <a:t>kindle</a:t>
            </a:r>
            <a:r>
              <a:rPr lang="fr-FR" sz="2600" b="1" i="1" dirty="0" smtClean="0">
                <a:solidFill>
                  <a:schemeClr val="accent2">
                    <a:lumMod val="40000"/>
                    <a:lumOff val="60000"/>
                  </a:schemeClr>
                </a:solidFill>
              </a:rPr>
              <a:t> téléchargeable sur </a:t>
            </a:r>
            <a:r>
              <a:rPr lang="fr-FR" sz="2600" b="1" i="1" dirty="0" err="1">
                <a:solidFill>
                  <a:schemeClr val="accent2">
                    <a:lumMod val="40000"/>
                    <a:lumOff val="60000"/>
                  </a:schemeClr>
                </a:solidFill>
              </a:rPr>
              <a:t>smartphone</a:t>
            </a:r>
            <a:r>
              <a:rPr lang="fr-FR" sz="2600" b="1" i="1" dirty="0">
                <a:solidFill>
                  <a:schemeClr val="accent2">
                    <a:lumMod val="40000"/>
                    <a:lumOff val="60000"/>
                  </a:schemeClr>
                </a:solidFill>
              </a:rPr>
              <a:t>), est-ce qu’on a publié </a:t>
            </a:r>
            <a:r>
              <a:rPr lang="fr-FR" sz="2600" b="1" i="1" dirty="0" smtClean="0">
                <a:solidFill>
                  <a:schemeClr val="accent2">
                    <a:lumMod val="40000"/>
                    <a:lumOff val="60000"/>
                  </a:schemeClr>
                </a:solidFill>
              </a:rPr>
              <a:t>? Une œuvre peut être publiée et ‘cachée’.</a:t>
            </a:r>
            <a:endParaRPr lang="fr-FR" sz="2600" dirty="0" smtClean="0">
              <a:solidFill>
                <a:schemeClr val="accent2">
                  <a:lumMod val="40000"/>
                  <a:lumOff val="60000"/>
                </a:schemeClr>
              </a:solidFill>
            </a:endParaRPr>
          </a:p>
          <a:p>
            <a:endParaRPr lang="fr-FR" dirty="0"/>
          </a:p>
        </p:txBody>
      </p:sp>
    </p:spTree>
    <p:extLst>
      <p:ext uri="{BB962C8B-B14F-4D97-AF65-F5344CB8AC3E}">
        <p14:creationId xmlns:p14="http://schemas.microsoft.com/office/powerpoint/2010/main" val="3329306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6</a:t>
            </a:fld>
            <a:endParaRPr lang="fr-FR"/>
          </a:p>
        </p:txBody>
      </p:sp>
      <p:sp>
        <p:nvSpPr>
          <p:cNvPr id="2" name="Titre 1"/>
          <p:cNvSpPr>
            <a:spLocks noGrp="1"/>
          </p:cNvSpPr>
          <p:nvPr>
            <p:ph type="ctrTitle"/>
          </p:nvPr>
        </p:nvSpPr>
        <p:spPr>
          <a:xfrm>
            <a:off x="683568" y="188640"/>
            <a:ext cx="8136904" cy="1455440"/>
          </a:xfrm>
        </p:spPr>
        <p:txBody>
          <a:bodyPr/>
          <a:lstStyle/>
          <a:p>
            <a:r>
              <a:rPr lang="fr-FR" sz="4400" dirty="0" smtClean="0"/>
              <a:t>Ces transes exigent des précautions… (3/5) </a:t>
            </a:r>
            <a:endParaRPr lang="fr-FR" sz="4400" dirty="0"/>
          </a:p>
        </p:txBody>
      </p:sp>
      <p:sp>
        <p:nvSpPr>
          <p:cNvPr id="3" name="Sous-titre 2"/>
          <p:cNvSpPr>
            <a:spLocks noGrp="1"/>
          </p:cNvSpPr>
          <p:nvPr>
            <p:ph type="subTitle" idx="1"/>
          </p:nvPr>
        </p:nvSpPr>
        <p:spPr>
          <a:xfrm>
            <a:off x="755576" y="1700808"/>
            <a:ext cx="8064896" cy="4608512"/>
          </a:xfrm>
        </p:spPr>
        <p:txBody>
          <a:bodyPr>
            <a:normAutofit fontScale="92500" lnSpcReduction="20000"/>
          </a:bodyPr>
          <a:lstStyle/>
          <a:p>
            <a:pPr marL="457200" indent="-457200">
              <a:buAutoNum type="arabicPeriod" startAt="3"/>
            </a:pPr>
            <a:r>
              <a:rPr lang="fr-FR" sz="2400" b="1" dirty="0" err="1" smtClean="0"/>
              <a:t>Grassroots</a:t>
            </a:r>
            <a:r>
              <a:rPr lang="fr-FR" sz="2400" b="1" dirty="0" smtClean="0"/>
              <a:t> </a:t>
            </a:r>
            <a:r>
              <a:rPr lang="fr-FR" sz="2400" b="1" dirty="0" err="1" smtClean="0"/>
              <a:t>literacy</a:t>
            </a:r>
            <a:r>
              <a:rPr lang="fr-FR" sz="2400" b="1" dirty="0" smtClean="0"/>
              <a:t> ou </a:t>
            </a:r>
            <a:r>
              <a:rPr lang="fr-FR" sz="2400" b="1" dirty="0" err="1" smtClean="0"/>
              <a:t>hidden</a:t>
            </a:r>
            <a:r>
              <a:rPr lang="fr-FR" sz="2400" b="1" dirty="0" smtClean="0"/>
              <a:t> histories ? </a:t>
            </a:r>
          </a:p>
          <a:p>
            <a:r>
              <a:rPr lang="fr-FR" sz="2400" dirty="0" smtClean="0"/>
              <a:t/>
            </a:r>
            <a:br>
              <a:rPr lang="fr-FR" sz="2400" dirty="0" smtClean="0"/>
            </a:br>
            <a:r>
              <a:rPr lang="fr-FR" sz="2400" b="1" i="1" dirty="0" smtClean="0">
                <a:solidFill>
                  <a:schemeClr val="accent2">
                    <a:lumMod val="40000"/>
                    <a:lumOff val="60000"/>
                  </a:schemeClr>
                </a:solidFill>
              </a:rPr>
              <a:t>SN</a:t>
            </a:r>
            <a:r>
              <a:rPr lang="fr-FR" sz="2400" b="1" i="1" dirty="0">
                <a:solidFill>
                  <a:schemeClr val="accent2">
                    <a:lumMod val="40000"/>
                    <a:lumOff val="60000"/>
                  </a:schemeClr>
                </a:solidFill>
              </a:rPr>
              <a:t> : alliance étroite entre registre de l’intime et production de savoirs </a:t>
            </a:r>
            <a:endParaRPr lang="fr-FR" sz="2400" b="1" i="1" dirty="0" smtClean="0">
              <a:solidFill>
                <a:schemeClr val="accent2">
                  <a:lumMod val="40000"/>
                  <a:lumOff val="60000"/>
                </a:schemeClr>
              </a:solidFill>
            </a:endParaRPr>
          </a:p>
          <a:p>
            <a:r>
              <a:rPr lang="fr-FR" sz="2400" b="1" i="1" dirty="0" smtClean="0">
                <a:solidFill>
                  <a:schemeClr val="tx2"/>
                </a:solidFill>
              </a:rPr>
              <a:t>(</a:t>
            </a:r>
            <a:r>
              <a:rPr lang="fr-FR" sz="2400" b="1" i="1" dirty="0">
                <a:solidFill>
                  <a:schemeClr val="tx2"/>
                </a:solidFill>
              </a:rPr>
              <a:t>mais il faut peut-être préciser ce qu’on entend par ‘</a:t>
            </a:r>
            <a:r>
              <a:rPr lang="fr-FR" sz="2400" b="1" i="1" dirty="0" smtClean="0">
                <a:solidFill>
                  <a:schemeClr val="tx2"/>
                </a:solidFill>
              </a:rPr>
              <a:t>savoirs’</a:t>
            </a:r>
            <a:r>
              <a:rPr lang="fr-FR" sz="2400" b="1" i="1" dirty="0">
                <a:solidFill>
                  <a:schemeClr val="tx2"/>
                </a:solidFill>
              </a:rPr>
              <a:t> : dans le cas de </a:t>
            </a:r>
            <a:r>
              <a:rPr lang="fr-FR" sz="2400" b="1" i="1" dirty="0" smtClean="0">
                <a:solidFill>
                  <a:schemeClr val="tx2"/>
                </a:solidFill>
              </a:rPr>
              <a:t>SN; il s’agit de savoirs </a:t>
            </a:r>
            <a:r>
              <a:rPr lang="fr-FR" sz="2400" b="1" i="1" dirty="0">
                <a:solidFill>
                  <a:schemeClr val="tx2"/>
                </a:solidFill>
              </a:rPr>
              <a:t>sociologiques et historiques </a:t>
            </a:r>
            <a:r>
              <a:rPr lang="fr-FR" sz="2400" b="1" i="1" dirty="0" smtClean="0">
                <a:solidFill>
                  <a:schemeClr val="tx2"/>
                </a:solidFill>
              </a:rPr>
              <a:t>essentiellement. Qu’est-ce </a:t>
            </a:r>
            <a:r>
              <a:rPr lang="fr-FR" sz="2400" b="1" i="1" dirty="0">
                <a:solidFill>
                  <a:schemeClr val="tx2"/>
                </a:solidFill>
              </a:rPr>
              <a:t>qui est à célébrer ? la nation rwandaise et ses </a:t>
            </a:r>
            <a:r>
              <a:rPr lang="fr-FR" sz="2400" b="1" i="1" dirty="0" smtClean="0">
                <a:solidFill>
                  <a:schemeClr val="tx2"/>
                </a:solidFill>
              </a:rPr>
              <a:t>paysages. Qu’est-ce </a:t>
            </a:r>
            <a:r>
              <a:rPr lang="fr-FR" sz="2400" b="1" i="1" dirty="0">
                <a:solidFill>
                  <a:schemeClr val="tx2"/>
                </a:solidFill>
              </a:rPr>
              <a:t>qui est à découvrir ? d’abord la réponse à la question : ‘qu’en est-il des temps que nous vivons ?’, mais c’est la même question que ‘sur qui puis-compter réellement ?’ ) </a:t>
            </a:r>
            <a:endParaRPr lang="fr-FR" sz="2400" b="1" i="1" dirty="0" smtClean="0">
              <a:solidFill>
                <a:schemeClr val="tx2"/>
              </a:solidFill>
            </a:endParaRPr>
          </a:p>
          <a:p>
            <a:r>
              <a:rPr lang="fr-FR" sz="2400" b="1" i="1" dirty="0" smtClean="0">
                <a:solidFill>
                  <a:schemeClr val="accent2">
                    <a:lumMod val="40000"/>
                    <a:lumOff val="60000"/>
                  </a:schemeClr>
                </a:solidFill>
              </a:rPr>
              <a:t>Par </a:t>
            </a:r>
            <a:r>
              <a:rPr lang="fr-FR" sz="2400" b="1" i="1" dirty="0">
                <a:solidFill>
                  <a:schemeClr val="accent2">
                    <a:lumMod val="40000"/>
                    <a:lumOff val="60000"/>
                  </a:schemeClr>
                </a:solidFill>
              </a:rPr>
              <a:t>ailleurs, </a:t>
            </a:r>
            <a:r>
              <a:rPr lang="fr-FR" sz="2400" b="1" i="1" dirty="0" smtClean="0">
                <a:solidFill>
                  <a:schemeClr val="accent2">
                    <a:lumMod val="40000"/>
                    <a:lumOff val="60000"/>
                  </a:schemeClr>
                </a:solidFill>
              </a:rPr>
              <a:t>l’expression </a:t>
            </a:r>
            <a:r>
              <a:rPr lang="fr-FR" sz="2400" b="1" i="1" dirty="0">
                <a:solidFill>
                  <a:schemeClr val="accent6">
                    <a:lumMod val="60000"/>
                    <a:lumOff val="40000"/>
                  </a:schemeClr>
                </a:solidFill>
              </a:rPr>
              <a:t>‘forte hétérodoxie </a:t>
            </a:r>
            <a:r>
              <a:rPr lang="fr-FR" sz="2400" b="1" i="1" dirty="0">
                <a:solidFill>
                  <a:schemeClr val="accent2">
                    <a:lumMod val="40000"/>
                    <a:lumOff val="60000"/>
                  </a:schemeClr>
                </a:solidFill>
              </a:rPr>
              <a:t>linguistique et graphique’ sent la </a:t>
            </a:r>
            <a:r>
              <a:rPr lang="fr-FR" sz="2400" b="1" i="1" dirty="0" smtClean="0">
                <a:solidFill>
                  <a:schemeClr val="accent2">
                    <a:lumMod val="40000"/>
                    <a:lumOff val="60000"/>
                  </a:schemeClr>
                </a:solidFill>
              </a:rPr>
              <a:t>litote</a:t>
            </a:r>
            <a:r>
              <a:rPr lang="fr-FR" sz="2400" b="1" i="1" dirty="0">
                <a:solidFill>
                  <a:schemeClr val="accent2">
                    <a:lumMod val="40000"/>
                    <a:lumOff val="60000"/>
                  </a:schemeClr>
                </a:solidFill>
              </a:rPr>
              <a:t> ; l’inadéquation aux protocoles de la publication est un fait qu’il ne faudrait pas habiller en malédiction subie par le génie </a:t>
            </a:r>
            <a:r>
              <a:rPr lang="fr-FR" sz="2400" b="1" i="1" dirty="0" smtClean="0">
                <a:solidFill>
                  <a:schemeClr val="accent2">
                    <a:lumMod val="40000"/>
                    <a:lumOff val="60000"/>
                  </a:schemeClr>
                </a:solidFill>
              </a:rPr>
              <a:t>créateur ou en censure</a:t>
            </a:r>
            <a:r>
              <a:rPr lang="fr-FR" sz="2400" b="1" i="1" dirty="0">
                <a:solidFill>
                  <a:schemeClr val="accent2">
                    <a:lumMod val="40000"/>
                    <a:lumOff val="60000"/>
                  </a:schemeClr>
                </a:solidFill>
              </a:rPr>
              <a:t>. </a:t>
            </a:r>
            <a:r>
              <a:rPr lang="fr-FR" sz="2400" b="1" i="1" dirty="0" smtClean="0">
                <a:solidFill>
                  <a:schemeClr val="accent2">
                    <a:lumMod val="40000"/>
                    <a:lumOff val="60000"/>
                  </a:schemeClr>
                </a:solidFill>
              </a:rPr>
              <a:t>L’expression </a:t>
            </a:r>
            <a:r>
              <a:rPr lang="fr-FR" sz="2400" b="1" i="1" dirty="0">
                <a:solidFill>
                  <a:schemeClr val="accent6">
                    <a:lumMod val="60000"/>
                    <a:lumOff val="40000"/>
                  </a:schemeClr>
                </a:solidFill>
              </a:rPr>
              <a:t>‘forte </a:t>
            </a:r>
            <a:r>
              <a:rPr lang="fr-FR" sz="2400" b="1" i="1" dirty="0" smtClean="0">
                <a:solidFill>
                  <a:schemeClr val="accent6">
                    <a:lumMod val="60000"/>
                    <a:lumOff val="40000"/>
                  </a:schemeClr>
                </a:solidFill>
              </a:rPr>
              <a:t>hétérodoxie</a:t>
            </a:r>
            <a:r>
              <a:rPr lang="fr-FR" sz="2400" b="1" i="1" dirty="0" smtClean="0">
                <a:solidFill>
                  <a:schemeClr val="accent2">
                    <a:lumMod val="40000"/>
                    <a:lumOff val="60000"/>
                  </a:schemeClr>
                </a:solidFill>
              </a:rPr>
              <a:t>, toutefois, est </a:t>
            </a:r>
            <a:r>
              <a:rPr lang="fr-FR" sz="2400" b="1" i="1" dirty="0" smtClean="0">
                <a:solidFill>
                  <a:schemeClr val="accent2">
                    <a:lumMod val="40000"/>
                    <a:lumOff val="60000"/>
                  </a:schemeClr>
                </a:solidFill>
              </a:rPr>
              <a:t>pertinente </a:t>
            </a:r>
            <a:r>
              <a:rPr lang="fr-FR" sz="2400" b="1" i="1" dirty="0" smtClean="0">
                <a:solidFill>
                  <a:schemeClr val="accent2">
                    <a:lumMod val="40000"/>
                    <a:lumOff val="60000"/>
                  </a:schemeClr>
                </a:solidFill>
              </a:rPr>
              <a:t>pour SN, mais dans un autre sens.</a:t>
            </a:r>
            <a:endParaRPr lang="fr-FR" sz="2400" dirty="0" smtClean="0">
              <a:solidFill>
                <a:schemeClr val="accent2">
                  <a:lumMod val="40000"/>
                  <a:lumOff val="60000"/>
                </a:schemeClr>
              </a:solidFill>
            </a:endParaRPr>
          </a:p>
          <a:p>
            <a:endParaRPr lang="fr-FR" dirty="0"/>
          </a:p>
        </p:txBody>
      </p:sp>
    </p:spTree>
    <p:extLst>
      <p:ext uri="{BB962C8B-B14F-4D97-AF65-F5344CB8AC3E}">
        <p14:creationId xmlns:p14="http://schemas.microsoft.com/office/powerpoint/2010/main" val="790764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7</a:t>
            </a:fld>
            <a:endParaRPr lang="fr-FR"/>
          </a:p>
        </p:txBody>
      </p:sp>
      <p:sp>
        <p:nvSpPr>
          <p:cNvPr id="2" name="Titre 1"/>
          <p:cNvSpPr>
            <a:spLocks noGrp="1"/>
          </p:cNvSpPr>
          <p:nvPr>
            <p:ph type="ctrTitle"/>
          </p:nvPr>
        </p:nvSpPr>
        <p:spPr>
          <a:xfrm>
            <a:off x="683568" y="188640"/>
            <a:ext cx="8136904" cy="1455440"/>
          </a:xfrm>
        </p:spPr>
        <p:txBody>
          <a:bodyPr/>
          <a:lstStyle/>
          <a:p>
            <a:r>
              <a:rPr lang="fr-FR" sz="4400" dirty="0" smtClean="0"/>
              <a:t>Ces transes exigent des précautions… (4/5)</a:t>
            </a:r>
            <a:endParaRPr lang="fr-FR" sz="4400" dirty="0"/>
          </a:p>
        </p:txBody>
      </p:sp>
      <p:sp>
        <p:nvSpPr>
          <p:cNvPr id="3" name="Sous-titre 2"/>
          <p:cNvSpPr>
            <a:spLocks noGrp="1"/>
          </p:cNvSpPr>
          <p:nvPr>
            <p:ph type="subTitle" idx="1"/>
          </p:nvPr>
        </p:nvSpPr>
        <p:spPr>
          <a:xfrm>
            <a:off x="755576" y="1700808"/>
            <a:ext cx="8064896" cy="4608512"/>
          </a:xfrm>
        </p:spPr>
        <p:txBody>
          <a:bodyPr>
            <a:normAutofit/>
          </a:bodyPr>
          <a:lstStyle/>
          <a:p>
            <a:r>
              <a:rPr lang="fr-FR" sz="2400" b="1" dirty="0" smtClean="0"/>
              <a:t>4. </a:t>
            </a:r>
            <a:r>
              <a:rPr lang="fr-FR" sz="2400" dirty="0"/>
              <a:t>L</a:t>
            </a:r>
            <a:r>
              <a:rPr lang="fr-FR" sz="2400" dirty="0" smtClean="0"/>
              <a:t>a </a:t>
            </a:r>
            <a:r>
              <a:rPr lang="fr-FR" sz="2400" dirty="0"/>
              <a:t>difficulté d’acquérir, dans le système colonial, la pleine légitimité et l’autorité que confère le statut d’auteur</a:t>
            </a:r>
            <a:r>
              <a:rPr lang="fr-FR" sz="2400" b="1" dirty="0" smtClean="0"/>
              <a:t>? </a:t>
            </a:r>
          </a:p>
          <a:p>
            <a:r>
              <a:rPr lang="fr-FR" sz="2400" dirty="0" smtClean="0"/>
              <a:t/>
            </a:r>
            <a:br>
              <a:rPr lang="fr-FR" sz="2400" dirty="0" smtClean="0"/>
            </a:br>
            <a:r>
              <a:rPr lang="fr-FR" sz="2400" b="1" i="1" dirty="0" smtClean="0">
                <a:solidFill>
                  <a:schemeClr val="accent2">
                    <a:lumMod val="40000"/>
                    <a:lumOff val="60000"/>
                  </a:schemeClr>
                </a:solidFill>
              </a:rPr>
              <a:t>Le schéma de l’opprimé qu’on empêche de parler (schéma qui domine les études postcoloniales) ne s’applique pas bien en ce cas.</a:t>
            </a:r>
            <a:br>
              <a:rPr lang="fr-FR" sz="2400" b="1" i="1" dirty="0" smtClean="0">
                <a:solidFill>
                  <a:schemeClr val="accent2">
                    <a:lumMod val="40000"/>
                    <a:lumOff val="60000"/>
                  </a:schemeClr>
                </a:solidFill>
              </a:rPr>
            </a:br>
            <a:r>
              <a:rPr lang="fr-FR" sz="2400" b="1" i="1" dirty="0" smtClean="0">
                <a:solidFill>
                  <a:schemeClr val="accent2">
                    <a:lumMod val="40000"/>
                    <a:lumOff val="60000"/>
                  </a:schemeClr>
                </a:solidFill>
              </a:rPr>
              <a:t>Il obtient en effet le prix littéraire de la Foire coloniale. Une partie du champ est plutôt indifférente à l’émergence d’auteurs africains (absence de politique culturelle), tandis qu’une autre partie espère qu’il y en aura, voire les fait exister. Concevoir l’ère coloniale comme un champ de concurrences et de conflits (ex. du Prix littéraire de la Foire).</a:t>
            </a:r>
          </a:p>
          <a:p>
            <a:endParaRPr lang="fr-FR" sz="2400" b="1" i="1" dirty="0">
              <a:solidFill>
                <a:schemeClr val="accent2">
                  <a:lumMod val="40000"/>
                  <a:lumOff val="60000"/>
                </a:schemeClr>
              </a:solidFill>
            </a:endParaRPr>
          </a:p>
          <a:p>
            <a:endParaRPr lang="fr-FR" dirty="0"/>
          </a:p>
        </p:txBody>
      </p:sp>
    </p:spTree>
    <p:extLst>
      <p:ext uri="{BB962C8B-B14F-4D97-AF65-F5344CB8AC3E}">
        <p14:creationId xmlns:p14="http://schemas.microsoft.com/office/powerpoint/2010/main" val="644060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915816" y="6381328"/>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8</a:t>
            </a:fld>
            <a:endParaRPr lang="fr-FR"/>
          </a:p>
        </p:txBody>
      </p:sp>
      <p:sp>
        <p:nvSpPr>
          <p:cNvPr id="2" name="Titre 1"/>
          <p:cNvSpPr>
            <a:spLocks noGrp="1"/>
          </p:cNvSpPr>
          <p:nvPr>
            <p:ph type="ctrTitle"/>
          </p:nvPr>
        </p:nvSpPr>
        <p:spPr>
          <a:xfrm>
            <a:off x="683568" y="188640"/>
            <a:ext cx="8136904" cy="1455440"/>
          </a:xfrm>
        </p:spPr>
        <p:txBody>
          <a:bodyPr/>
          <a:lstStyle/>
          <a:p>
            <a:r>
              <a:rPr lang="fr-FR" sz="4400" dirty="0" smtClean="0"/>
              <a:t>Ces transes exigent des précautions… (5/5) </a:t>
            </a:r>
            <a:endParaRPr lang="fr-FR" sz="4400" dirty="0"/>
          </a:p>
        </p:txBody>
      </p:sp>
      <p:sp>
        <p:nvSpPr>
          <p:cNvPr id="3" name="Sous-titre 2"/>
          <p:cNvSpPr>
            <a:spLocks noGrp="1"/>
          </p:cNvSpPr>
          <p:nvPr>
            <p:ph type="subTitle" idx="1"/>
          </p:nvPr>
        </p:nvSpPr>
        <p:spPr>
          <a:xfrm>
            <a:off x="755576" y="1700808"/>
            <a:ext cx="8064896" cy="4176464"/>
          </a:xfrm>
        </p:spPr>
        <p:txBody>
          <a:bodyPr>
            <a:normAutofit/>
          </a:bodyPr>
          <a:lstStyle/>
          <a:p>
            <a:r>
              <a:rPr lang="fr-FR" sz="2400" b="1" dirty="0" smtClean="0"/>
              <a:t>5. </a:t>
            </a:r>
            <a:r>
              <a:rPr lang="fr-FR" sz="2400" dirty="0" smtClean="0"/>
              <a:t>Des écrits personnels = des savoirs sur soi</a:t>
            </a:r>
          </a:p>
          <a:p>
            <a:endParaRPr lang="fr-FR" sz="2400" dirty="0" smtClean="0"/>
          </a:p>
          <a:p>
            <a:r>
              <a:rPr lang="fr-FR" sz="2400" b="1" i="1" dirty="0" smtClean="0">
                <a:solidFill>
                  <a:schemeClr val="accent2">
                    <a:lumMod val="40000"/>
                    <a:lumOff val="60000"/>
                  </a:schemeClr>
                </a:solidFill>
              </a:rPr>
              <a:t>Mais </a:t>
            </a:r>
            <a:r>
              <a:rPr lang="fr-FR" sz="2400" b="1" i="1" u="sng" dirty="0" smtClean="0">
                <a:solidFill>
                  <a:schemeClr val="accent2">
                    <a:lumMod val="40000"/>
                    <a:lumOff val="60000"/>
                  </a:schemeClr>
                </a:solidFill>
              </a:rPr>
              <a:t>soi</a:t>
            </a:r>
            <a:r>
              <a:rPr lang="fr-FR" sz="2400" b="1" i="1" dirty="0" smtClean="0">
                <a:solidFill>
                  <a:schemeClr val="accent2">
                    <a:lumMod val="40000"/>
                    <a:lumOff val="60000"/>
                  </a:schemeClr>
                </a:solidFill>
              </a:rPr>
              <a:t> est indissociable tant de la société que de la nature et du ‘monde’, donc de l’Histoire…  et du hors-Histoire auquel ouvre la dimension spirituelle.</a:t>
            </a:r>
          </a:p>
          <a:p>
            <a:r>
              <a:rPr lang="fr-FR" sz="2400" b="1" i="1" dirty="0" smtClean="0">
                <a:solidFill>
                  <a:schemeClr val="accent2">
                    <a:lumMod val="40000"/>
                    <a:lumOff val="60000"/>
                  </a:schemeClr>
                </a:solidFill>
              </a:rPr>
              <a:t/>
            </a:r>
            <a:br>
              <a:rPr lang="fr-FR" sz="2400" b="1" i="1" dirty="0" smtClean="0">
                <a:solidFill>
                  <a:schemeClr val="accent2">
                    <a:lumMod val="40000"/>
                    <a:lumOff val="60000"/>
                  </a:schemeClr>
                </a:solidFill>
              </a:rPr>
            </a:br>
            <a:r>
              <a:rPr lang="fr-FR" sz="2400" b="1" i="1" dirty="0" smtClean="0">
                <a:solidFill>
                  <a:schemeClr val="accent2">
                    <a:lumMod val="40000"/>
                    <a:lumOff val="60000"/>
                  </a:schemeClr>
                </a:solidFill>
              </a:rPr>
              <a:t>Le brouillage des frontières entre privé et public : c’est justement là qu’intervient la littérarité (comme production et/ou réception), et notamment le roman mais non seulement</a:t>
            </a:r>
          </a:p>
          <a:p>
            <a:endParaRPr lang="fr-FR" sz="2400" b="1" i="1" dirty="0">
              <a:solidFill>
                <a:schemeClr val="accent2">
                  <a:lumMod val="40000"/>
                  <a:lumOff val="60000"/>
                </a:schemeClr>
              </a:solidFill>
            </a:endParaRPr>
          </a:p>
          <a:p>
            <a:endParaRPr lang="fr-FR" dirty="0"/>
          </a:p>
        </p:txBody>
      </p:sp>
    </p:spTree>
    <p:extLst>
      <p:ext uri="{BB962C8B-B14F-4D97-AF65-F5344CB8AC3E}">
        <p14:creationId xmlns:p14="http://schemas.microsoft.com/office/powerpoint/2010/main" val="4275643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843808" y="6453336"/>
            <a:ext cx="5495602" cy="300054"/>
          </a:xfrm>
        </p:spPr>
        <p:txBody>
          <a:bodyPr/>
          <a:lstStyle/>
          <a:p>
            <a:r>
              <a:rPr lang="fr-FR" dirty="0" smtClean="0"/>
              <a:t>Production des savoirs et écrits personnels à l’époque coloniale - Bordeaux 6.10.2017</a:t>
            </a:r>
            <a:endParaRPr lang="fr-FR" dirty="0"/>
          </a:p>
        </p:txBody>
      </p:sp>
      <p:sp>
        <p:nvSpPr>
          <p:cNvPr id="5" name="Espace réservé du numéro de diapositive 4"/>
          <p:cNvSpPr>
            <a:spLocks noGrp="1"/>
          </p:cNvSpPr>
          <p:nvPr>
            <p:ph type="sldNum" sz="quarter" idx="12"/>
          </p:nvPr>
        </p:nvSpPr>
        <p:spPr/>
        <p:txBody>
          <a:bodyPr/>
          <a:lstStyle/>
          <a:p>
            <a:fld id="{5905946F-C120-4A2E-88E5-6B36D79A58FD}" type="slidenum">
              <a:rPr lang="fr-FR" smtClean="0"/>
              <a:t>9</a:t>
            </a:fld>
            <a:endParaRPr lang="fr-FR"/>
          </a:p>
        </p:txBody>
      </p:sp>
      <p:sp>
        <p:nvSpPr>
          <p:cNvPr id="2" name="Titre 1"/>
          <p:cNvSpPr>
            <a:spLocks noGrp="1"/>
          </p:cNvSpPr>
          <p:nvPr>
            <p:ph type="ctrTitle"/>
          </p:nvPr>
        </p:nvSpPr>
        <p:spPr>
          <a:xfrm>
            <a:off x="755576" y="260648"/>
            <a:ext cx="8136904" cy="1455440"/>
          </a:xfrm>
        </p:spPr>
        <p:txBody>
          <a:bodyPr/>
          <a:lstStyle/>
          <a:p>
            <a:r>
              <a:rPr lang="fr-FR" sz="4400" dirty="0" smtClean="0"/>
              <a:t>Le corpus / L’Œuvre</a:t>
            </a:r>
            <a:br>
              <a:rPr lang="fr-FR" sz="4400" dirty="0" smtClean="0"/>
            </a:br>
            <a:r>
              <a:rPr lang="fr-FR" sz="4400" dirty="0" smtClean="0"/>
              <a:t>… et ses problèmes</a:t>
            </a:r>
            <a:endParaRPr lang="fr-FR" sz="4400" dirty="0"/>
          </a:p>
        </p:txBody>
      </p:sp>
      <p:sp>
        <p:nvSpPr>
          <p:cNvPr id="3" name="Sous-titre 2"/>
          <p:cNvSpPr>
            <a:spLocks noGrp="1"/>
          </p:cNvSpPr>
          <p:nvPr>
            <p:ph type="subTitle" idx="1"/>
          </p:nvPr>
        </p:nvSpPr>
        <p:spPr>
          <a:xfrm>
            <a:off x="632916" y="1628800"/>
            <a:ext cx="8064896" cy="936104"/>
          </a:xfrm>
        </p:spPr>
        <p:txBody>
          <a:bodyPr>
            <a:normAutofit/>
          </a:bodyPr>
          <a:lstStyle/>
          <a:p>
            <a:r>
              <a:rPr lang="fr-FR" sz="2600" i="1" dirty="0" smtClean="0">
                <a:solidFill>
                  <a:schemeClr val="accent2">
                    <a:lumMod val="40000"/>
                    <a:lumOff val="60000"/>
                  </a:schemeClr>
                </a:solidFill>
              </a:rPr>
              <a:t>Problème philologique : les 3 éditions</a:t>
            </a:r>
          </a:p>
        </p:txBody>
      </p:sp>
      <p:pic>
        <p:nvPicPr>
          <p:cNvPr id="2050" name="Picture 2" descr="C:\Users\PierreHalen\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136" y="3429000"/>
            <a:ext cx="17145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PierreHalen\Desktop\MLPO 04218-0001-couverture-we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1840" y="2856581"/>
            <a:ext cx="1644120" cy="256188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PierreHalen\Desktop\MLPO 04218-0002-couverture-we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60032" y="2856581"/>
            <a:ext cx="1656184" cy="256188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PierreHalen\Desktop\azucqolwwq.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287" y="1808831"/>
            <a:ext cx="1533525"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227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1161</TotalTime>
  <Words>1606</Words>
  <Application>Microsoft Office PowerPoint</Application>
  <PresentationFormat>Affichage à l'écran (4:3)</PresentationFormat>
  <Paragraphs>147</Paragraphs>
  <Slides>25</Slides>
  <Notes>1</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Métro</vt:lpstr>
      <vt:lpstr>Les transes d’un sujet problématique :  Saverio Nayigiziki ou l’invention méconnue de l’autobiographie en Afrique centrale</vt:lpstr>
      <vt:lpstr>Présentation PowerPoint</vt:lpstr>
      <vt:lpstr>Présentation PowerPoint</vt:lpstr>
      <vt:lpstr>Ces transes exigent des précautions… (1/5)</vt:lpstr>
      <vt:lpstr>Ces transes exigent des précautions… (2/5)</vt:lpstr>
      <vt:lpstr>Ces transes exigent des précautions… (3/5) </vt:lpstr>
      <vt:lpstr>Ces transes exigent des précautions… (4/5)</vt:lpstr>
      <vt:lpstr>Ces transes exigent des précautions… (5/5) </vt:lpstr>
      <vt:lpstr>Le corpus / L’Œuvre … et ses problèmes</vt:lpstr>
      <vt:lpstr>Présentation PowerPoint</vt:lpstr>
      <vt:lpstr>Présentation PowerPoint</vt:lpstr>
      <vt:lpstr>Le ‘sentiment de la nature’</vt:lpstr>
      <vt:lpstr>La religiosité</vt:lpstr>
      <vt:lpstr>Les autorités de l’Etat</vt:lpstr>
      <vt:lpstr>Chère patrie…</vt:lpstr>
      <vt:lpstr>L’inventaire du pays (histoire, géographie, société)</vt:lpstr>
      <vt:lpstr>L’analyse sociale (1 : les prisonniers)</vt:lpstr>
      <vt:lpstr>L’analyse sociale (2: Houblad)</vt:lpstr>
      <vt:lpstr>Le corpus / L’Œuvre … et ses problèmes</vt:lpstr>
      <vt:lpstr>Au centre des transes ? (comme la route / le trou) </vt:lpstr>
      <vt:lpstr>Présentation PowerPoint</vt:lpstr>
      <vt:lpstr>Au centre des transes ?</vt:lpstr>
      <vt:lpstr>Au centre des transes ?</vt:lpstr>
      <vt:lpstr>Présentation PowerPoint</vt:lpstr>
      <vt:lpstr>Merci de votre attention</vt:lpstr>
    </vt:vector>
  </TitlesOfParts>
  <Company>Université de Lorraine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PierreHalen</dc:creator>
  <cp:lastModifiedBy>PierreHalen</cp:lastModifiedBy>
  <cp:revision>49</cp:revision>
  <dcterms:created xsi:type="dcterms:W3CDTF">2017-10-05T15:44:01Z</dcterms:created>
  <dcterms:modified xsi:type="dcterms:W3CDTF">2017-10-08T17:12:51Z</dcterms:modified>
</cp:coreProperties>
</file>